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50"/>
  </p:notesMasterIdLst>
  <p:sldIdLst>
    <p:sldId id="256" r:id="rId4"/>
    <p:sldId id="258" r:id="rId5"/>
    <p:sldId id="257" r:id="rId6"/>
    <p:sldId id="261" r:id="rId7"/>
    <p:sldId id="328" r:id="rId8"/>
    <p:sldId id="327" r:id="rId9"/>
    <p:sldId id="329" r:id="rId10"/>
    <p:sldId id="263" r:id="rId11"/>
    <p:sldId id="265" r:id="rId12"/>
    <p:sldId id="274" r:id="rId13"/>
    <p:sldId id="314" r:id="rId14"/>
    <p:sldId id="264" r:id="rId15"/>
    <p:sldId id="262" r:id="rId16"/>
    <p:sldId id="312" r:id="rId17"/>
    <p:sldId id="301" r:id="rId18"/>
    <p:sldId id="279" r:id="rId19"/>
    <p:sldId id="324" r:id="rId20"/>
    <p:sldId id="341" r:id="rId21"/>
    <p:sldId id="317" r:id="rId22"/>
    <p:sldId id="313" r:id="rId23"/>
    <p:sldId id="298" r:id="rId24"/>
    <p:sldId id="332" r:id="rId25"/>
    <p:sldId id="339" r:id="rId26"/>
    <p:sldId id="336" r:id="rId27"/>
    <p:sldId id="338" r:id="rId28"/>
    <p:sldId id="307" r:id="rId29"/>
    <p:sldId id="342" r:id="rId30"/>
    <p:sldId id="276" r:id="rId31"/>
    <p:sldId id="271" r:id="rId32"/>
    <p:sldId id="286" r:id="rId33"/>
    <p:sldId id="293" r:id="rId34"/>
    <p:sldId id="281" r:id="rId35"/>
    <p:sldId id="284" r:id="rId36"/>
    <p:sldId id="321" r:id="rId37"/>
    <p:sldId id="340" r:id="rId38"/>
    <p:sldId id="335" r:id="rId39"/>
    <p:sldId id="277" r:id="rId40"/>
    <p:sldId id="282" r:id="rId41"/>
    <p:sldId id="294" r:id="rId42"/>
    <p:sldId id="285" r:id="rId43"/>
    <p:sldId id="283" r:id="rId44"/>
    <p:sldId id="334" r:id="rId45"/>
    <p:sldId id="319" r:id="rId46"/>
    <p:sldId id="259" r:id="rId47"/>
    <p:sldId id="333" r:id="rId48"/>
    <p:sldId id="337"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0F4"/>
    <a:srgbClr val="3399FF"/>
    <a:srgbClr val="C2E6B8"/>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p:cViewPr>
        <p:scale>
          <a:sx n="86" d="100"/>
          <a:sy n="86" d="100"/>
        </p:scale>
        <p:origin x="-696" y="-28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127" custLinFactNeighborY="532"/>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A83C9B65-F5DD-454C-A40B-5B9A9B406F84}" srcId="{4A2708E7-68CC-4F97-875A-F224EAC92E07}" destId="{0EDB0841-5364-4A01-86B0-08F2164032B6}" srcOrd="2" destOrd="0" parTransId="{45DFDD56-6483-4FBF-AEF8-5DAA84A17F67}" sibTransId="{28E088BD-7A2B-4617-B45F-176893D07596}"/>
    <dgm:cxn modelId="{52DBCC7F-58E6-40F2-90E0-F5843A3BBAAD}" type="presOf" srcId="{4A2708E7-68CC-4F97-875A-F224EAC92E07}" destId="{A7A3E541-EC89-4C19-986F-380989F95AAD}" srcOrd="0" destOrd="0" presId="urn:microsoft.com/office/officeart/2005/8/layout/hProcess9"/>
    <dgm:cxn modelId="{15B0CD48-D134-474D-AE10-111876970282}" type="presOf" srcId="{D6F38E54-F037-4342-B030-4E05020B5F1F}" destId="{E3249015-0E52-4E9C-97E2-C31755DA7C84}"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A2BE1789-B941-43F6-8805-8D23AC7F320E}" type="presOf" srcId="{7AE7198D-12D3-4686-8D8C-5F829E0DBC24}" destId="{207D15A2-AF95-44EF-AA73-8DFD3E93D4D0}"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71F246A1-AFCC-4A3B-9F07-F3E7931652D8}" type="presOf" srcId="{0EDB0841-5364-4A01-86B0-08F2164032B6}" destId="{B96F21A7-FF77-4091-8524-2D0FE362DC7E}" srcOrd="0" destOrd="0" presId="urn:microsoft.com/office/officeart/2005/8/layout/hProcess9"/>
    <dgm:cxn modelId="{FE18F0C9-6E01-4E2B-A12F-1CADDC402BB8}" type="presParOf" srcId="{A7A3E541-EC89-4C19-986F-380989F95AAD}" destId="{9FF1B752-78E5-4353-B550-04E276A60E8C}" srcOrd="0" destOrd="0" presId="urn:microsoft.com/office/officeart/2005/8/layout/hProcess9"/>
    <dgm:cxn modelId="{61ED8EAA-E668-45E3-90B9-0AAB887463D2}" type="presParOf" srcId="{A7A3E541-EC89-4C19-986F-380989F95AAD}" destId="{A6C4B2DD-251F-416A-9126-C35CF776C2E4}" srcOrd="1" destOrd="0" presId="urn:microsoft.com/office/officeart/2005/8/layout/hProcess9"/>
    <dgm:cxn modelId="{13A6C412-5F90-4DE4-83CE-AFFA1528CD1B}" type="presParOf" srcId="{A6C4B2DD-251F-416A-9126-C35CF776C2E4}" destId="{207D15A2-AF95-44EF-AA73-8DFD3E93D4D0}" srcOrd="0" destOrd="0" presId="urn:microsoft.com/office/officeart/2005/8/layout/hProcess9"/>
    <dgm:cxn modelId="{665E7A00-8118-46ED-9CAD-37F8E408AE37}" type="presParOf" srcId="{A6C4B2DD-251F-416A-9126-C35CF776C2E4}" destId="{75087EF4-5FAD-4A8F-8181-677D4A44AEB4}" srcOrd="1" destOrd="0" presId="urn:microsoft.com/office/officeart/2005/8/layout/hProcess9"/>
    <dgm:cxn modelId="{652806B5-B590-42C0-966C-EFCF8EE0F686}" type="presParOf" srcId="{A6C4B2DD-251F-416A-9126-C35CF776C2E4}" destId="{E3249015-0E52-4E9C-97E2-C31755DA7C84}" srcOrd="2" destOrd="0" presId="urn:microsoft.com/office/officeart/2005/8/layout/hProcess9"/>
    <dgm:cxn modelId="{2ACC6587-81C0-4805-A93B-65F370C27444}" type="presParOf" srcId="{A6C4B2DD-251F-416A-9126-C35CF776C2E4}" destId="{98426B35-6CEC-4DAC-9C23-367E3FDF4445}" srcOrd="3" destOrd="0" presId="urn:microsoft.com/office/officeart/2005/8/layout/hProcess9"/>
    <dgm:cxn modelId="{7DFAE6A1-936A-4676-A9EE-4D75DFA3BF0A}"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custScaleX="79257" custScaleY="88366">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903319D1-5C69-4E3F-97BB-BAB54D53C27C}" srcId="{4A2708E7-68CC-4F97-875A-F224EAC92E07}" destId="{7AE7198D-12D3-4686-8D8C-5F829E0DBC24}" srcOrd="0" destOrd="0" parTransId="{EB87C391-3D6C-4EB6-823E-E11A0E4E6C49}" sibTransId="{D63A11FF-378E-4BF8-902F-31EF5C80620D}"/>
    <dgm:cxn modelId="{A83C9B65-F5DD-454C-A40B-5B9A9B406F84}" srcId="{4A2708E7-68CC-4F97-875A-F224EAC92E07}" destId="{0EDB0841-5364-4A01-86B0-08F2164032B6}" srcOrd="2" destOrd="0" parTransId="{45DFDD56-6483-4FBF-AEF8-5DAA84A17F67}" sibTransId="{28E088BD-7A2B-4617-B45F-176893D07596}"/>
    <dgm:cxn modelId="{27B9A735-BA26-4C98-BF5A-978629A015CD}" type="presOf" srcId="{0EDB0841-5364-4A01-86B0-08F2164032B6}" destId="{B96F21A7-FF77-4091-8524-2D0FE362DC7E}" srcOrd="0" destOrd="0" presId="urn:microsoft.com/office/officeart/2005/8/layout/hProcess9"/>
    <dgm:cxn modelId="{45F172C5-9B1A-4D0A-AAC5-9CA9B2D07DA0}" type="presOf" srcId="{4A2708E7-68CC-4F97-875A-F224EAC92E07}" destId="{A7A3E541-EC89-4C19-986F-380989F95AAD}"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E5FEEF1E-3AB0-4349-BD9A-5DEFA25A12A6}" type="presOf" srcId="{D6F38E54-F037-4342-B030-4E05020B5F1F}" destId="{E3249015-0E52-4E9C-97E2-C31755DA7C84}" srcOrd="0" destOrd="0" presId="urn:microsoft.com/office/officeart/2005/8/layout/hProcess9"/>
    <dgm:cxn modelId="{9FC9AF57-222B-433B-AEC0-5CD1A30BD029}" type="presOf" srcId="{7AE7198D-12D3-4686-8D8C-5F829E0DBC24}" destId="{207D15A2-AF95-44EF-AA73-8DFD3E93D4D0}" srcOrd="0" destOrd="0" presId="urn:microsoft.com/office/officeart/2005/8/layout/hProcess9"/>
    <dgm:cxn modelId="{CD3B4E57-8FC8-4E16-8C9D-686879A6FFCD}" type="presParOf" srcId="{A7A3E541-EC89-4C19-986F-380989F95AAD}" destId="{9FF1B752-78E5-4353-B550-04E276A60E8C}" srcOrd="0" destOrd="0" presId="urn:microsoft.com/office/officeart/2005/8/layout/hProcess9"/>
    <dgm:cxn modelId="{54430DB0-A1EA-4D2F-B131-4C1E3D6769D4}" type="presParOf" srcId="{A7A3E541-EC89-4C19-986F-380989F95AAD}" destId="{A6C4B2DD-251F-416A-9126-C35CF776C2E4}" srcOrd="1" destOrd="0" presId="urn:microsoft.com/office/officeart/2005/8/layout/hProcess9"/>
    <dgm:cxn modelId="{B499767A-99E9-4AAC-B1F5-219BB649ED46}" type="presParOf" srcId="{A6C4B2DD-251F-416A-9126-C35CF776C2E4}" destId="{207D15A2-AF95-44EF-AA73-8DFD3E93D4D0}" srcOrd="0" destOrd="0" presId="urn:microsoft.com/office/officeart/2005/8/layout/hProcess9"/>
    <dgm:cxn modelId="{1DE0D3FC-0EEB-4B8E-BD3D-524A6B9C7DAE}" type="presParOf" srcId="{A6C4B2DD-251F-416A-9126-C35CF776C2E4}" destId="{75087EF4-5FAD-4A8F-8181-677D4A44AEB4}" srcOrd="1" destOrd="0" presId="urn:microsoft.com/office/officeart/2005/8/layout/hProcess9"/>
    <dgm:cxn modelId="{70B53E0F-9C9A-4EAB-9378-FDF358B00D50}" type="presParOf" srcId="{A6C4B2DD-251F-416A-9126-C35CF776C2E4}" destId="{E3249015-0E52-4E9C-97E2-C31755DA7C84}" srcOrd="2" destOrd="0" presId="urn:microsoft.com/office/officeart/2005/8/layout/hProcess9"/>
    <dgm:cxn modelId="{B70B2569-ABE1-4D1A-8E27-158C0B6B1852}" type="presParOf" srcId="{A6C4B2DD-251F-416A-9126-C35CF776C2E4}" destId="{98426B35-6CEC-4DAC-9C23-367E3FDF4445}" srcOrd="3" destOrd="0" presId="urn:microsoft.com/office/officeart/2005/8/layout/hProcess9"/>
    <dgm:cxn modelId="{53B9CC9B-62B9-42CD-BC30-8409E3ED7394}"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378004" y="0"/>
          <a:ext cx="4223269" cy="3308948"/>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0" y="992684"/>
          <a:ext cx="1490565" cy="1323579"/>
        </a:xfrm>
        <a:prstGeom prst="roundRect">
          <a:avLst/>
        </a:prstGeo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endParaRPr lang="zh-CN" altLang="en-US" sz="5500" kern="1200">
            <a:solidFill>
              <a:sysClr val="window" lastClr="C7EDCB"/>
            </a:solidFill>
            <a:latin typeface="Calibri"/>
            <a:ea typeface="宋体"/>
            <a:cs typeface="+mn-cs"/>
          </a:endParaRPr>
        </a:p>
      </dsp:txBody>
      <dsp:txXfrm>
        <a:off x="64612" y="1057296"/>
        <a:ext cx="1361341" cy="1194355"/>
      </dsp:txXfrm>
    </dsp:sp>
    <dsp:sp modelId="{E3249015-0E52-4E9C-97E2-C31755DA7C84}">
      <dsp:nvSpPr>
        <dsp:cNvPr id="0" name=""/>
        <dsp:cNvSpPr/>
      </dsp:nvSpPr>
      <dsp:spPr>
        <a:xfrm>
          <a:off x="1738993" y="992684"/>
          <a:ext cx="1490565" cy="1323579"/>
        </a:xfrm>
        <a:prstGeom prst="roundRect">
          <a:avLst/>
        </a:prstGeo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endParaRPr lang="zh-CN" altLang="en-US" sz="5500" kern="1200">
            <a:solidFill>
              <a:sysClr val="window" lastClr="C7EDCB"/>
            </a:solidFill>
            <a:latin typeface="Calibri"/>
            <a:ea typeface="宋体"/>
            <a:cs typeface="+mn-cs"/>
          </a:endParaRPr>
        </a:p>
      </dsp:txBody>
      <dsp:txXfrm>
        <a:off x="1803605" y="1057296"/>
        <a:ext cx="1361341" cy="1194355"/>
      </dsp:txXfrm>
    </dsp:sp>
    <dsp:sp modelId="{B96F21A7-FF77-4091-8524-2D0FE362DC7E}">
      <dsp:nvSpPr>
        <dsp:cNvPr id="0" name=""/>
        <dsp:cNvSpPr/>
      </dsp:nvSpPr>
      <dsp:spPr>
        <a:xfrm>
          <a:off x="3477986" y="992684"/>
          <a:ext cx="1490565" cy="1323579"/>
        </a:xfrm>
        <a:prstGeom prst="roundRect">
          <a:avLst/>
        </a:prstGeo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endParaRPr lang="zh-CN" altLang="en-US" sz="5500" kern="1200">
            <a:solidFill>
              <a:sysClr val="window" lastClr="C7EDCB"/>
            </a:solidFill>
            <a:latin typeface="Calibri"/>
            <a:ea typeface="宋体"/>
            <a:cs typeface="+mn-cs"/>
          </a:endParaRPr>
        </a:p>
      </dsp:txBody>
      <dsp:txXfrm>
        <a:off x="3542598" y="1057296"/>
        <a:ext cx="1361341" cy="1194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15</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19</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使用上面的</a:t>
            </a:r>
            <a:r>
              <a:rPr lang="en-US" altLang="zh-CN" dirty="0" smtClean="0"/>
              <a:t>XML</a:t>
            </a:r>
            <a:r>
              <a:rPr lang="zh-CN" altLang="en-US" dirty="0" smtClean="0"/>
              <a:t>和</a:t>
            </a:r>
            <a:r>
              <a:rPr lang="en-US" altLang="zh-CN" dirty="0" smtClean="0"/>
              <a:t>JSON</a:t>
            </a:r>
            <a:r>
              <a:rPr lang="zh-CN" altLang="en-US" dirty="0" smtClean="0"/>
              <a:t>文件分别运行解析测试</a:t>
            </a:r>
            <a:r>
              <a:rPr lang="en-US" altLang="zh-CN" dirty="0" smtClean="0"/>
              <a:t>10,000,000</a:t>
            </a:r>
            <a:r>
              <a:rPr lang="zh-CN" altLang="en-US" dirty="0" smtClean="0"/>
              <a:t>次。结果并不令人惊讶，解析和转换</a:t>
            </a:r>
            <a:r>
              <a:rPr lang="en-US" altLang="zh-CN" dirty="0" smtClean="0"/>
              <a:t>JSON</a:t>
            </a:r>
            <a:r>
              <a:rPr lang="zh-CN" altLang="en-US" dirty="0" smtClean="0"/>
              <a:t>成一个</a:t>
            </a:r>
            <a:r>
              <a:rPr lang="en-US" altLang="zh-CN" dirty="0" smtClean="0"/>
              <a:t>Java</a:t>
            </a:r>
            <a:r>
              <a:rPr lang="zh-CN" altLang="en-US" dirty="0" smtClean="0"/>
              <a:t>对象的速度比</a:t>
            </a:r>
            <a:r>
              <a:rPr lang="en-US" altLang="zh-CN" dirty="0" smtClean="0"/>
              <a:t>XML</a:t>
            </a:r>
            <a:r>
              <a:rPr lang="zh-CN" altLang="en-US" dirty="0" smtClean="0"/>
              <a:t>快</a:t>
            </a:r>
            <a:r>
              <a:rPr lang="en-US" altLang="zh-CN" dirty="0" smtClean="0"/>
              <a:t>30</a:t>
            </a:r>
            <a:r>
              <a:rPr lang="zh-CN" altLang="en-US" dirty="0" smtClean="0"/>
              <a:t>％左右。</a:t>
            </a:r>
          </a:p>
          <a:p>
            <a:r>
              <a:rPr lang="en-US" altLang="zh-CN" dirty="0" smtClean="0"/>
              <a:t>JSON</a:t>
            </a:r>
            <a:r>
              <a:rPr lang="zh-CN" altLang="en-US" dirty="0" smtClean="0"/>
              <a:t>平均运行时间：</a:t>
            </a:r>
            <a:r>
              <a:rPr lang="en-US" altLang="zh-CN" dirty="0" smtClean="0"/>
              <a:t>3.647208974029518E-5</a:t>
            </a:r>
          </a:p>
          <a:p>
            <a:r>
              <a:rPr lang="en-US" altLang="zh-CN" dirty="0" smtClean="0"/>
              <a:t>XML</a:t>
            </a:r>
            <a:r>
              <a:rPr lang="zh-CN" altLang="en-US" dirty="0" smtClean="0"/>
              <a:t>平均运行时间：</a:t>
            </a:r>
            <a:r>
              <a:rPr lang="en-US" altLang="zh-CN" dirty="0" smtClean="0"/>
              <a:t>5.011537916910817E-5</a:t>
            </a:r>
          </a:p>
          <a:p>
            <a:r>
              <a:rPr lang="zh-CN" altLang="en-US" dirty="0" smtClean="0"/>
              <a:t>我得到的结论是：</a:t>
            </a:r>
          </a:p>
          <a:p>
            <a:r>
              <a:rPr lang="zh-CN" altLang="en-US" dirty="0" smtClean="0"/>
              <a:t>    相对</a:t>
            </a:r>
            <a:r>
              <a:rPr lang="en-US" altLang="zh-CN" dirty="0" smtClean="0"/>
              <a:t>XML</a:t>
            </a:r>
            <a:r>
              <a:rPr lang="zh-CN" altLang="en-US" dirty="0" smtClean="0"/>
              <a:t>，</a:t>
            </a:r>
            <a:r>
              <a:rPr lang="en-US" altLang="zh-CN" dirty="0" smtClean="0"/>
              <a:t>JSON</a:t>
            </a:r>
            <a:r>
              <a:rPr lang="zh-CN" altLang="en-US" dirty="0" smtClean="0"/>
              <a:t>的解析速度提高了</a:t>
            </a:r>
            <a:r>
              <a:rPr lang="en-US" altLang="zh-CN" dirty="0" smtClean="0"/>
              <a:t>30</a:t>
            </a:r>
            <a:r>
              <a:rPr lang="zh-CN" altLang="en-US" dirty="0" smtClean="0"/>
              <a:t>％</a:t>
            </a:r>
            <a:r>
              <a:rPr lang="en-US" altLang="zh-CN" dirty="0" smtClean="0"/>
              <a:t>,</a:t>
            </a:r>
            <a:r>
              <a:rPr lang="zh-CN" altLang="en-US" dirty="0" smtClean="0"/>
              <a:t>占用空间少</a:t>
            </a:r>
            <a:r>
              <a:rPr lang="en-US" altLang="zh-CN" dirty="0" smtClean="0"/>
              <a:t>30</a:t>
            </a:r>
            <a:r>
              <a:rPr lang="zh-CN" altLang="en-US" dirty="0" smtClean="0"/>
              <a:t>％。这些结果似乎和多数开发社区对两种格式的看法一样。换用</a:t>
            </a:r>
            <a:r>
              <a:rPr lang="en-US" altLang="zh-CN" dirty="0" smtClean="0"/>
              <a:t>JSON</a:t>
            </a:r>
            <a:r>
              <a:rPr lang="zh-CN" altLang="en-US" dirty="0" smtClean="0"/>
              <a:t>处理数据在性能上可以有不小的提升，而且还会减少空间的占用。</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20</a:t>
            </a:fld>
            <a:endParaRPr lang="zh-CN" altLang="en-US"/>
          </a:p>
        </p:txBody>
      </p:sp>
    </p:spTree>
    <p:extLst>
      <p:ext uri="{BB962C8B-B14F-4D97-AF65-F5344CB8AC3E}">
        <p14:creationId xmlns:p14="http://schemas.microsoft.com/office/powerpoint/2010/main" val="217230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22</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28</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37</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43</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临床专业技能指医生应用临床技能和经验迅速判断病人健康状况和建立诊断的能力以及判断病人对干预措施可能获得的效益和风险比的能</a:t>
            </a:r>
          </a:p>
          <a:p>
            <a:r>
              <a:rPr lang="zh-CN" altLang="en-US" dirty="0" smtClean="0"/>
              <a:t>力</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p>
          <a:p>
            <a:r>
              <a:rPr lang="en-US" altLang="zh-CN" dirty="0" smtClean="0"/>
              <a:t>2.</a:t>
            </a:r>
            <a:r>
              <a:rPr lang="zh-CN" altLang="en-US" dirty="0" smtClean="0"/>
              <a:t>帮助医学专家宝贵理论和丰富临床经验的保存、整理和传播</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医生给病人看病的这一自然过程可以用人工智能的设计原理和方法来模拟。</a:t>
            </a:r>
          </a:p>
          <a:p>
            <a:r>
              <a:rPr lang="zh-CN" altLang="en-US" dirty="0" smtClean="0"/>
              <a:t>这就是临床决策支持系统。临床决策支持系统对医生看病的观察、诊断和治疗模</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r>
              <a:rPr lang="en-US" altLang="zh-CN" dirty="0" smtClean="0"/>
              <a:t>White Paper that presents a roadmap for national action on clinical decision support</a:t>
            </a:r>
            <a:endParaRPr lang="zh-CN" altLang="en-US" dirty="0" smtClean="0"/>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Roadmap for National Action on Clinical Decision Support</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设备部署 服务模式 使用方式 升级更新 </a:t>
            </a:r>
          </a:p>
          <a:p>
            <a:r>
              <a:rPr lang="en-US" altLang="zh-CN" dirty="0" err="1" smtClean="0"/>
              <a:t>SaaS</a:t>
            </a:r>
            <a:r>
              <a:rPr lang="en-US" altLang="zh-CN" dirty="0" smtClean="0"/>
              <a:t> </a:t>
            </a:r>
            <a:r>
              <a:rPr lang="zh-CN" altLang="en-US" dirty="0" smtClean="0"/>
              <a:t>模式 定期为定购的服务支付费用 只需要使用最简单的 </a:t>
            </a:r>
            <a:r>
              <a:rPr lang="en-US" altLang="zh-CN" dirty="0" smtClean="0"/>
              <a:t>PC </a:t>
            </a:r>
            <a:r>
              <a:rPr lang="zh-CN" altLang="en-US" dirty="0" smtClean="0"/>
              <a:t>设备 由厂商提供专业维护和服务 任何可接入 </a:t>
            </a:r>
            <a:r>
              <a:rPr lang="en-US" altLang="zh-CN" dirty="0" smtClean="0"/>
              <a:t>Internet </a:t>
            </a:r>
            <a:r>
              <a:rPr lang="zh-CN" altLang="en-US" dirty="0" smtClean="0"/>
              <a:t>的地方与时间使用 通过互联网随时更新软件使用的版本针对社区疾病的临床决策支持系统</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528621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18F9568F-B068-467A-A5BB-FC8244D50042}" type="datetimeFigureOut">
              <a:rPr lang="zh-CN" altLang="en-US"/>
              <a:pPr>
                <a:defRPr/>
              </a:pPr>
              <a:t>2014/1/8</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24C88D6F-68DF-418E-961B-3C151A48563F}" type="slidenum">
              <a:rPr lang="zh-CN" altLang="en-US"/>
              <a:pPr>
                <a:defRPr/>
              </a:pPr>
              <a:t>‹#›</a:t>
            </a:fld>
            <a:endParaRPr lang="zh-CN" altLang="en-US"/>
          </a:p>
        </p:txBody>
      </p:sp>
    </p:spTree>
    <p:extLst>
      <p:ext uri="{BB962C8B-B14F-4D97-AF65-F5344CB8AC3E}">
        <p14:creationId xmlns:p14="http://schemas.microsoft.com/office/powerpoint/2010/main" val="4288970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B06748C4-F395-4CC3-A10E-9F811CD6B035}" type="datetimeFigureOut">
              <a:rPr lang="zh-CN" altLang="en-US"/>
              <a:pPr>
                <a:defRPr/>
              </a:pPr>
              <a:t>2014/1/8</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470D6DE6-62E2-478D-87B8-F6190CD5F998}" type="slidenum">
              <a:rPr lang="zh-CN" altLang="en-US"/>
              <a:pPr>
                <a:defRPr/>
              </a:pPr>
              <a:t>‹#›</a:t>
            </a:fld>
            <a:endParaRPr lang="zh-CN" altLang="en-US"/>
          </a:p>
        </p:txBody>
      </p:sp>
    </p:spTree>
    <p:extLst>
      <p:ext uri="{BB962C8B-B14F-4D97-AF65-F5344CB8AC3E}">
        <p14:creationId xmlns:p14="http://schemas.microsoft.com/office/powerpoint/2010/main" val="43855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710"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0F07A14B-6307-4D48-9EF5-2863ADE2DF2B}" type="datetimeFigureOut">
              <a:rPr lang="zh-CN" altLang="en-US"/>
              <a:pPr>
                <a:defRPr/>
              </a:pPr>
              <a:t>2014/1/8</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B4BF0D97-BBA0-4113-ABA2-038E953406EF}" type="slidenum">
              <a:rPr lang="zh-CN" altLang="en-US"/>
              <a:pPr>
                <a:defRPr/>
              </a:pPr>
              <a:t>‹#›</a:t>
            </a:fld>
            <a:endParaRPr lang="zh-CN" altLang="en-US"/>
          </a:p>
        </p:txBody>
      </p:sp>
    </p:spTree>
    <p:extLst>
      <p:ext uri="{BB962C8B-B14F-4D97-AF65-F5344CB8AC3E}">
        <p14:creationId xmlns:p14="http://schemas.microsoft.com/office/powerpoint/2010/main" val="3379022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a:defRPr/>
            </a:pPr>
            <a:fld id="{7E17C86E-8082-4A84-9B44-304274614E3C}" type="datetimeFigureOut">
              <a:rPr lang="zh-CN" altLang="en-US"/>
              <a:pPr>
                <a:defRPr/>
              </a:pPr>
              <a:t>2014/1/8</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84393885-8636-4DFC-8CF5-AB84968F538C}" type="slidenum">
              <a:rPr lang="zh-CN" altLang="en-US"/>
              <a:pPr>
                <a:defRPr/>
              </a:pPr>
              <a:t>‹#›</a:t>
            </a:fld>
            <a:endParaRPr lang="zh-CN" altLang="en-US"/>
          </a:p>
        </p:txBody>
      </p:sp>
    </p:spTree>
    <p:extLst>
      <p:ext uri="{BB962C8B-B14F-4D97-AF65-F5344CB8AC3E}">
        <p14:creationId xmlns:p14="http://schemas.microsoft.com/office/powerpoint/2010/main" val="620994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3979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3979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28" y="1535113"/>
            <a:ext cx="404217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4628" y="2174875"/>
            <a:ext cx="404217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a:defRPr/>
            </a:pPr>
            <a:fld id="{A9EE791E-07D4-4379-8EF0-AACF085CDACF}" type="datetimeFigureOut">
              <a:rPr lang="zh-CN" altLang="en-US"/>
              <a:pPr>
                <a:defRPr/>
              </a:pPr>
              <a:t>2014/1/8</a:t>
            </a:fld>
            <a:endParaRPr lang="zh-CN" altLang="en-US"/>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E1BAD4C1-791E-4634-86E7-115CA41EAA04}" type="slidenum">
              <a:rPr lang="zh-CN" altLang="en-US"/>
              <a:pPr>
                <a:defRPr/>
              </a:pPr>
              <a:t>‹#›</a:t>
            </a:fld>
            <a:endParaRPr lang="zh-CN" altLang="en-US"/>
          </a:p>
        </p:txBody>
      </p:sp>
    </p:spTree>
    <p:extLst>
      <p:ext uri="{BB962C8B-B14F-4D97-AF65-F5344CB8AC3E}">
        <p14:creationId xmlns:p14="http://schemas.microsoft.com/office/powerpoint/2010/main" val="2577687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8C709E26-4ABC-48B4-AB1E-E2FAFD53B4C0}" type="datetimeFigureOut">
              <a:rPr lang="zh-CN" altLang="en-US"/>
              <a:pPr>
                <a:defRPr/>
              </a:pPr>
              <a:t>2014/1/8</a:t>
            </a:fld>
            <a:endParaRPr lang="zh-CN" altLang="en-US"/>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C403492C-2497-4050-BC29-667D5ECA02D4}" type="slidenum">
              <a:rPr lang="zh-CN" altLang="en-US"/>
              <a:pPr>
                <a:defRPr/>
              </a:pPr>
              <a:t>‹#›</a:t>
            </a:fld>
            <a:endParaRPr lang="zh-CN" altLang="en-US"/>
          </a:p>
        </p:txBody>
      </p:sp>
    </p:spTree>
    <p:extLst>
      <p:ext uri="{BB962C8B-B14F-4D97-AF65-F5344CB8AC3E}">
        <p14:creationId xmlns:p14="http://schemas.microsoft.com/office/powerpoint/2010/main" val="3327941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E06FA054-190C-45B1-B4B8-478857701060}" type="datetimeFigureOut">
              <a:rPr lang="zh-CN" altLang="en-US"/>
              <a:pPr>
                <a:defRPr/>
              </a:pPr>
              <a:t>2014/1/8</a:t>
            </a:fld>
            <a:endParaRPr lang="zh-CN" altLang="en-US"/>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730B0893-05AC-4685-A8B8-FE09E36A846E}" type="slidenum">
              <a:rPr lang="zh-CN" altLang="en-US"/>
              <a:pPr>
                <a:defRPr/>
              </a:pPr>
              <a:t>‹#›</a:t>
            </a:fld>
            <a:endParaRPr lang="zh-CN" altLang="en-US"/>
          </a:p>
        </p:txBody>
      </p:sp>
    </p:spTree>
    <p:extLst>
      <p:ext uri="{BB962C8B-B14F-4D97-AF65-F5344CB8AC3E}">
        <p14:creationId xmlns:p14="http://schemas.microsoft.com/office/powerpoint/2010/main" val="1089020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448" y="273051"/>
            <a:ext cx="511135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1"/>
            <a:ext cx="300871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7DAB8FDF-F823-47EE-A26B-92EAA070BC1E}" type="datetimeFigureOut">
              <a:rPr lang="zh-CN" altLang="en-US"/>
              <a:pPr>
                <a:defRPr/>
              </a:pPr>
              <a:t>2014/1/8</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71763BBD-E900-452F-B0D6-3110E2B943A4}" type="slidenum">
              <a:rPr lang="zh-CN" altLang="en-US"/>
              <a:pPr>
                <a:defRPr/>
              </a:pPr>
              <a:t>‹#›</a:t>
            </a:fld>
            <a:endParaRPr lang="zh-CN" altLang="en-US"/>
          </a:p>
        </p:txBody>
      </p:sp>
    </p:spTree>
    <p:extLst>
      <p:ext uri="{BB962C8B-B14F-4D97-AF65-F5344CB8AC3E}">
        <p14:creationId xmlns:p14="http://schemas.microsoft.com/office/powerpoint/2010/main" val="5086919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1891"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1891"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93EAD0E9-4165-4D77-84CB-C2579A3573A2}" type="datetimeFigureOut">
              <a:rPr lang="zh-CN" altLang="en-US"/>
              <a:pPr>
                <a:defRPr/>
              </a:pPr>
              <a:t>2014/1/8</a:t>
            </a:fld>
            <a:endParaRPr lang="zh-CN" altLang="en-US"/>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D1E71D50-2E31-4BAC-AF6C-22B3D261A043}" type="slidenum">
              <a:rPr lang="zh-CN" altLang="en-US"/>
              <a:pPr>
                <a:defRPr/>
              </a:pPr>
              <a:t>‹#›</a:t>
            </a:fld>
            <a:endParaRPr lang="zh-CN" altLang="en-US"/>
          </a:p>
        </p:txBody>
      </p:sp>
    </p:spTree>
    <p:extLst>
      <p:ext uri="{BB962C8B-B14F-4D97-AF65-F5344CB8AC3E}">
        <p14:creationId xmlns:p14="http://schemas.microsoft.com/office/powerpoint/2010/main" val="38926494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4F1DC227-0553-4101-AAD1-6372ED6B38C9}" type="datetimeFigureOut">
              <a:rPr lang="zh-CN" altLang="en-US"/>
              <a:pPr>
                <a:defRPr/>
              </a:pPr>
              <a:t>2014/1/8</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AE3781C2-0EBE-459D-B1D6-CEF5563175D3}" type="slidenum">
              <a:rPr lang="zh-CN" altLang="en-US"/>
              <a:pPr>
                <a:defRPr/>
              </a:pPr>
              <a:t>‹#›</a:t>
            </a:fld>
            <a:endParaRPr lang="zh-CN" altLang="en-US"/>
          </a:p>
        </p:txBody>
      </p:sp>
    </p:spTree>
    <p:extLst>
      <p:ext uri="{BB962C8B-B14F-4D97-AF65-F5344CB8AC3E}">
        <p14:creationId xmlns:p14="http://schemas.microsoft.com/office/powerpoint/2010/main" val="10640787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8CB42C1A-A030-4272-9B10-5E33B30C2614}" type="datetimeFigureOut">
              <a:rPr lang="zh-CN" altLang="en-US"/>
              <a:pPr>
                <a:defRPr/>
              </a:pPr>
              <a:t>2014/1/8</a:t>
            </a:fld>
            <a:endParaRPr lang="zh-CN" altLang="en-US"/>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en-US"/>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E97E6A2-9800-4705-8E22-622D4483F195}" type="slidenum">
              <a:rPr lang="zh-CN" altLang="en-US"/>
              <a:pPr>
                <a:defRPr/>
              </a:pPr>
              <a:t>‹#›</a:t>
            </a:fld>
            <a:endParaRPr lang="zh-CN" altLang="en-US"/>
          </a:p>
        </p:txBody>
      </p:sp>
    </p:spTree>
    <p:extLst>
      <p:ext uri="{BB962C8B-B14F-4D97-AF65-F5344CB8AC3E}">
        <p14:creationId xmlns:p14="http://schemas.microsoft.com/office/powerpoint/2010/main" val="191896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628650" y="365126"/>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Click to edit Master title style</a:t>
            </a:r>
          </a:p>
        </p:txBody>
      </p:sp>
      <p:sp>
        <p:nvSpPr>
          <p:cNvPr id="1027" name="Text Placeholder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Click to edit Master text styles</a:t>
            </a:r>
          </a:p>
          <a:p>
            <a:pPr lvl="1"/>
            <a:r>
              <a:rPr lang="zh-CN" altLang="zh-CN" smtClean="0"/>
              <a:t>Second level</a:t>
            </a:r>
          </a:p>
          <a:p>
            <a:pPr lvl="2"/>
            <a:r>
              <a:rPr lang="zh-CN" altLang="zh-CN" smtClean="0"/>
              <a:t>Third level</a:t>
            </a:r>
          </a:p>
          <a:p>
            <a:pPr lvl="3"/>
            <a:r>
              <a:rPr lang="zh-CN" altLang="zh-CN" smtClean="0"/>
              <a:t>Fourth level</a:t>
            </a:r>
          </a:p>
          <a:p>
            <a:pPr lvl="4"/>
            <a:r>
              <a:rPr lang="zh-CN" altLang="zh-CN" smtClean="0"/>
              <a:t>Fifth level</a:t>
            </a:r>
          </a:p>
        </p:txBody>
      </p:sp>
      <p:sp>
        <p:nvSpPr>
          <p:cNvPr id="1028" name="Date Placeholder 3"/>
          <p:cNvSpPr>
            <a:spLocks noGrp="1" noChangeArrowheads="1"/>
          </p:cNvSpPr>
          <p:nvPr>
            <p:ph type="dt" sz="half" idx="2"/>
          </p:nvPr>
        </p:nvSpPr>
        <p:spPr bwMode="auto">
          <a:xfrm>
            <a:off x="628650" y="6356351"/>
            <a:ext cx="2457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fontAlgn="base">
              <a:spcBef>
                <a:spcPct val="0"/>
              </a:spcBef>
              <a:spcAft>
                <a:spcPct val="0"/>
              </a:spcAft>
              <a:defRPr/>
            </a:pPr>
            <a:fld id="{F80B53FD-7111-46EE-9F4A-77261534ADB0}" type="datetimeFigureOut">
              <a:rPr lang="zh-CN" altLang="en-US"/>
              <a:pPr fontAlgn="base">
                <a:spcBef>
                  <a:spcPct val="0"/>
                </a:spcBef>
                <a:spcAft>
                  <a:spcPct val="0"/>
                </a:spcAft>
                <a:defRPr/>
              </a:pPr>
              <a:t>2014/1/8</a:t>
            </a:fld>
            <a:endParaRPr lang="zh-CN" altLang="en-US"/>
          </a:p>
        </p:txBody>
      </p:sp>
      <p:sp>
        <p:nvSpPr>
          <p:cNvPr id="1029" name="Footer Placeholder 4"/>
          <p:cNvSpPr>
            <a:spLocks noGrp="1" noChangeArrowheads="1"/>
          </p:cNvSpPr>
          <p:nvPr>
            <p:ph type="ftr" sz="quarter" idx="3"/>
          </p:nvPr>
        </p:nvSpPr>
        <p:spPr bwMode="auto">
          <a:xfrm>
            <a:off x="3486150" y="6356351"/>
            <a:ext cx="21717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fontAlgn="base">
              <a:spcBef>
                <a:spcPct val="0"/>
              </a:spcBef>
              <a:spcAft>
                <a:spcPct val="0"/>
              </a:spcAft>
              <a:defRPr/>
            </a:pPr>
            <a:endParaRPr lang="zh-CN" altLang="en-US"/>
          </a:p>
        </p:txBody>
      </p:sp>
      <p:sp>
        <p:nvSpPr>
          <p:cNvPr id="1030" name="Slide Number Placeholder 5"/>
          <p:cNvSpPr>
            <a:spLocks noGrp="1" noChangeArrowheads="1"/>
          </p:cNvSpPr>
          <p:nvPr>
            <p:ph type="sldNum" sz="quarter" idx="4"/>
          </p:nvPr>
        </p:nvSpPr>
        <p:spPr bwMode="auto">
          <a:xfrm>
            <a:off x="6057900" y="6356351"/>
            <a:ext cx="2457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fontAlgn="base">
              <a:spcBef>
                <a:spcPct val="0"/>
              </a:spcBef>
              <a:spcAft>
                <a:spcPct val="0"/>
              </a:spcAft>
              <a:defRPr/>
            </a:pPr>
            <a:fld id="{1A4D012A-8944-4DDE-BBE8-849B962A3523}" type="slidenum">
              <a:rPr lang="zh-CN" altLang="en-US"/>
              <a:pPr fontAlgn="base">
                <a:spcBef>
                  <a:spcPct val="0"/>
                </a:spcBef>
                <a:spcAft>
                  <a:spcPct val="0"/>
                </a:spcAft>
                <a:defRPr/>
              </a:pPr>
              <a:t>‹#›</a:t>
            </a:fld>
            <a:endParaRPr lang="zh-CN" altLang="en-US"/>
          </a:p>
        </p:txBody>
      </p:sp>
    </p:spTree>
    <p:extLst>
      <p:ext uri="{BB962C8B-B14F-4D97-AF65-F5344CB8AC3E}">
        <p14:creationId xmlns:p14="http://schemas.microsoft.com/office/powerpoint/2010/main" val="34769465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Calibri Light" pitchFamily="2" charset="0"/>
          <a:ea typeface="宋体" pitchFamily="2" charset="-122"/>
        </a:defRPr>
      </a:lvl2pPr>
      <a:lvl3pPr algn="l" rtl="0" eaLnBrk="0" fontAlgn="base" hangingPunct="0">
        <a:spcBef>
          <a:spcPct val="0"/>
        </a:spcBef>
        <a:spcAft>
          <a:spcPct val="0"/>
        </a:spcAft>
        <a:defRPr sz="4400">
          <a:solidFill>
            <a:schemeClr val="tx1"/>
          </a:solidFill>
          <a:latin typeface="Calibri Light" pitchFamily="2" charset="0"/>
          <a:ea typeface="宋体" pitchFamily="2" charset="-122"/>
        </a:defRPr>
      </a:lvl3pPr>
      <a:lvl4pPr algn="l" rtl="0" eaLnBrk="0" fontAlgn="base" hangingPunct="0">
        <a:spcBef>
          <a:spcPct val="0"/>
        </a:spcBef>
        <a:spcAft>
          <a:spcPct val="0"/>
        </a:spcAft>
        <a:defRPr sz="4400">
          <a:solidFill>
            <a:schemeClr val="tx1"/>
          </a:solidFill>
          <a:latin typeface="Calibri Light" pitchFamily="2" charset="0"/>
          <a:ea typeface="宋体" pitchFamily="2" charset="-122"/>
        </a:defRPr>
      </a:lvl4pPr>
      <a:lvl5pPr algn="l" rtl="0" eaLnBrk="0" fontAlgn="base" hangingPunct="0">
        <a:spcBef>
          <a:spcPct val="0"/>
        </a:spcBef>
        <a:spcAft>
          <a:spcPct val="0"/>
        </a:spcAft>
        <a:defRPr sz="4400">
          <a:solidFill>
            <a:schemeClr val="tx1"/>
          </a:solidFill>
          <a:latin typeface="Calibri Light" pitchFamily="2" charset="0"/>
          <a:ea typeface="宋体" pitchFamily="2" charset="-122"/>
        </a:defRPr>
      </a:lvl5pPr>
      <a:lvl6pPr marL="457200" algn="l" rtl="0" eaLnBrk="0" fontAlgn="base" hangingPunct="0">
        <a:spcBef>
          <a:spcPct val="0"/>
        </a:spcBef>
        <a:spcAft>
          <a:spcPct val="0"/>
        </a:spcAft>
        <a:defRPr sz="4400">
          <a:solidFill>
            <a:schemeClr val="tx1"/>
          </a:solidFill>
          <a:latin typeface="Calibri Light" pitchFamily="2" charset="0"/>
          <a:ea typeface="宋体" pitchFamily="2" charset="-122"/>
        </a:defRPr>
      </a:lvl6pPr>
      <a:lvl7pPr marL="914400" algn="l" rtl="0" eaLnBrk="0" fontAlgn="base" hangingPunct="0">
        <a:spcBef>
          <a:spcPct val="0"/>
        </a:spcBef>
        <a:spcAft>
          <a:spcPct val="0"/>
        </a:spcAft>
        <a:defRPr sz="4400">
          <a:solidFill>
            <a:schemeClr val="tx1"/>
          </a:solidFill>
          <a:latin typeface="Calibri Light" pitchFamily="2" charset="0"/>
          <a:ea typeface="宋体" pitchFamily="2" charset="-122"/>
        </a:defRPr>
      </a:lvl7pPr>
      <a:lvl8pPr marL="1371600" algn="l" rtl="0" eaLnBrk="0" fontAlgn="base" hangingPunct="0">
        <a:spcBef>
          <a:spcPct val="0"/>
        </a:spcBef>
        <a:spcAft>
          <a:spcPct val="0"/>
        </a:spcAft>
        <a:defRPr sz="4400">
          <a:solidFill>
            <a:schemeClr val="tx1"/>
          </a:solidFill>
          <a:latin typeface="Calibri Light" pitchFamily="2" charset="0"/>
          <a:ea typeface="宋体" pitchFamily="2" charset="-122"/>
        </a:defRPr>
      </a:lvl8pPr>
      <a:lvl9pPr marL="1828800" algn="l" rtl="0" eaLnBrk="0" fontAlgn="base" hangingPunct="0">
        <a:spcBef>
          <a:spcPct val="0"/>
        </a:spcBef>
        <a:spcAft>
          <a:spcPct val="0"/>
        </a:spcAft>
        <a:defRPr sz="4400">
          <a:solidFill>
            <a:schemeClr val="tx1"/>
          </a:solidFill>
          <a:latin typeface="Calibri Light" pitchFamily="2" charset="0"/>
          <a:ea typeface="宋体" pitchFamily="2" charset="-122"/>
        </a:defRPr>
      </a:lvl9pPr>
    </p:titleStyle>
    <p:bodyStyle>
      <a:lvl1pPr marL="228600" indent="-228600" algn="l" rtl="0" eaLnBrk="0" fontAlgn="base" hangingPunct="0">
        <a:lnSpc>
          <a:spcPct val="90000"/>
        </a:lnSpc>
        <a:spcBef>
          <a:spcPct val="30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lnSpc>
          <a:spcPct val="90000"/>
        </a:lnSpc>
        <a:spcBef>
          <a:spcPct val="3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9.xml"/><Relationship Id="rId16"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8.xml"/><Relationship Id="rId5" Type="http://schemas.openxmlformats.org/officeDocument/2006/relationships/image" Target="../media/image65.jpeg"/><Relationship Id="rId4" Type="http://schemas.openxmlformats.org/officeDocument/2006/relationships/image" Target="../media/image64.jpe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3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 Id="rId9" Type="http://schemas.openxmlformats.org/officeDocument/2006/relationships/image" Target="../media/image8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88.jpe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8.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18.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1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8.xml"/><Relationship Id="rId4" Type="http://schemas.openxmlformats.org/officeDocument/2006/relationships/image" Target="../media/image121.wmf"/></Relationships>
</file>

<file path=ppt/slides/_rels/slide3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18.xml"/><Relationship Id="rId6" Type="http://schemas.openxmlformats.org/officeDocument/2006/relationships/image" Target="../media/image126.jpe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84.jpeg"/><Relationship Id="rId2" Type="http://schemas.openxmlformats.org/officeDocument/2006/relationships/image" Target="../media/image134.png"/><Relationship Id="rId1" Type="http://schemas.openxmlformats.org/officeDocument/2006/relationships/slideLayout" Target="../slideLayouts/slideLayout18.xml"/><Relationship Id="rId6" Type="http://schemas.openxmlformats.org/officeDocument/2006/relationships/image" Target="../media/image83.jpeg"/><Relationship Id="rId5" Type="http://schemas.openxmlformats.org/officeDocument/2006/relationships/image" Target="../media/image137.jpeg"/><Relationship Id="rId4" Type="http://schemas.openxmlformats.org/officeDocument/2006/relationships/image" Target="../media/image136.png"/></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3.png"/><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3.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3358809" y="4024957"/>
            <a:ext cx="2758194" cy="646331"/>
          </a:xfrm>
          <a:prstGeom prst="rect">
            <a:avLst/>
          </a:prstGeom>
          <a:noFill/>
        </p:spPr>
        <p:txBody>
          <a:bodyPr wrap="square" rtlCol="0">
            <a:spAutoFit/>
          </a:bodyPr>
          <a:lstStyle/>
          <a:p>
            <a:r>
              <a:rPr lang="zh-CN" altLang="en-US" dirty="0" smtClean="0"/>
              <a:t>汇报人</a:t>
            </a:r>
            <a:r>
              <a:rPr lang="en-US" altLang="zh-CN" dirty="0" smtClean="0"/>
              <a:t>: </a:t>
            </a:r>
            <a:r>
              <a:rPr lang="zh-CN" altLang="en-US" dirty="0" smtClean="0"/>
              <a:t>冯冠军</a:t>
            </a:r>
            <a:endParaRPr lang="en-US" altLang="zh-CN" dirty="0" smtClean="0"/>
          </a:p>
          <a:p>
            <a:r>
              <a:rPr lang="zh-CN" altLang="en-US" dirty="0" smtClean="0"/>
              <a:t>导    师</a:t>
            </a:r>
            <a:r>
              <a:rPr lang="en-US" altLang="zh-CN" dirty="0" smtClean="0"/>
              <a:t>:  </a:t>
            </a:r>
            <a:r>
              <a:rPr lang="zh-CN" altLang="en-US" dirty="0" smtClean="0"/>
              <a:t>吕旭东 教授</a:t>
            </a:r>
            <a:endParaRPr lang="en-US" altLang="zh-CN" dirty="0" smtClean="0"/>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3" name="圆角矩形 2"/>
          <p:cNvSpPr/>
          <p:nvPr/>
        </p:nvSpPr>
        <p:spPr bwMode="auto">
          <a:xfrm>
            <a:off x="2528843" y="2204864"/>
            <a:ext cx="3534804" cy="2447327"/>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4" name="椭圆 3"/>
          <p:cNvSpPr/>
          <p:nvPr/>
        </p:nvSpPr>
        <p:spPr bwMode="auto">
          <a:xfrm>
            <a:off x="683947" y="3280853"/>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1851479" y="2694723"/>
            <a:ext cx="424285" cy="1619100"/>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6" name="矩形 5"/>
          <p:cNvSpPr/>
          <p:nvPr/>
        </p:nvSpPr>
        <p:spPr bwMode="auto">
          <a:xfrm>
            <a:off x="2853541" y="2503454"/>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7" name="矩形 6"/>
          <p:cNvSpPr/>
          <p:nvPr/>
        </p:nvSpPr>
        <p:spPr bwMode="auto">
          <a:xfrm>
            <a:off x="2853542" y="3625709"/>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8" name="流程图: 磁盘 7"/>
          <p:cNvSpPr/>
          <p:nvPr/>
        </p:nvSpPr>
        <p:spPr bwMode="auto">
          <a:xfrm>
            <a:off x="4598939" y="3694395"/>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9" name="左右箭头 8"/>
          <p:cNvSpPr/>
          <p:nvPr/>
        </p:nvSpPr>
        <p:spPr bwMode="auto">
          <a:xfrm>
            <a:off x="1413741" y="3406796"/>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cxnSp>
        <p:nvCxnSpPr>
          <p:cNvPr id="10" name="直接箭头连接符 9"/>
          <p:cNvCxnSpPr>
            <a:stCxn id="6" idx="1"/>
            <a:endCxn id="5" idx="3"/>
          </p:cNvCxnSpPr>
          <p:nvPr/>
        </p:nvCxnSpPr>
        <p:spPr bwMode="auto">
          <a:xfrm flipH="1">
            <a:off x="2275764" y="2788045"/>
            <a:ext cx="577777" cy="71622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 name="直接箭头连接符 10"/>
          <p:cNvCxnSpPr>
            <a:stCxn id="5" idx="3"/>
            <a:endCxn id="7" idx="1"/>
          </p:cNvCxnSpPr>
          <p:nvPr/>
        </p:nvCxnSpPr>
        <p:spPr bwMode="auto">
          <a:xfrm>
            <a:off x="2275764" y="3504273"/>
            <a:ext cx="577778" cy="40602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 name="直接箭头连接符 11"/>
          <p:cNvCxnSpPr>
            <a:endCxn id="21" idx="1"/>
          </p:cNvCxnSpPr>
          <p:nvPr/>
        </p:nvCxnSpPr>
        <p:spPr bwMode="auto">
          <a:xfrm flipV="1">
            <a:off x="3977949" y="2835446"/>
            <a:ext cx="864955" cy="904875"/>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13" name="直接箭头连接符 12"/>
          <p:cNvCxnSpPr>
            <a:stCxn id="6" idx="2"/>
            <a:endCxn id="7" idx="0"/>
          </p:cNvCxnSpPr>
          <p:nvPr/>
        </p:nvCxnSpPr>
        <p:spPr bwMode="auto">
          <a:xfrm>
            <a:off x="3423546" y="3072636"/>
            <a:ext cx="1" cy="55307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直接箭头连接符 13"/>
          <p:cNvCxnSpPr>
            <a:stCxn id="8" idx="2"/>
            <a:endCxn id="7" idx="3"/>
          </p:cNvCxnSpPr>
          <p:nvPr/>
        </p:nvCxnSpPr>
        <p:spPr bwMode="auto">
          <a:xfrm flipH="1" flipV="1">
            <a:off x="3993551" y="3910300"/>
            <a:ext cx="605388" cy="537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756366" y="3370709"/>
            <a:ext cx="602290" cy="276999"/>
          </a:xfrm>
          <a:prstGeom prst="rect">
            <a:avLst/>
          </a:prstGeom>
          <a:noFill/>
        </p:spPr>
        <p:txBody>
          <a:bodyPr wrap="square" rtlCol="0">
            <a:spAutoFit/>
          </a:bodyPr>
          <a:lstStyle/>
          <a:p>
            <a:r>
              <a:rPr lang="zh-CN" altLang="en-US" sz="1200" dirty="0" smtClean="0"/>
              <a:t>用户</a:t>
            </a:r>
            <a:endParaRPr lang="zh-CN" altLang="en-US" sz="1200" dirty="0"/>
          </a:p>
        </p:txBody>
      </p:sp>
      <p:sp>
        <p:nvSpPr>
          <p:cNvPr id="16" name="TextBox 15"/>
          <p:cNvSpPr txBox="1"/>
          <p:nvPr/>
        </p:nvSpPr>
        <p:spPr>
          <a:xfrm>
            <a:off x="1916099" y="2746821"/>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17" name="TextBox 16"/>
          <p:cNvSpPr txBox="1"/>
          <p:nvPr/>
        </p:nvSpPr>
        <p:spPr>
          <a:xfrm>
            <a:off x="3008796" y="2667573"/>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18" name="TextBox 17"/>
          <p:cNvSpPr txBox="1"/>
          <p:nvPr/>
        </p:nvSpPr>
        <p:spPr>
          <a:xfrm>
            <a:off x="2907976" y="3648315"/>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19" name="TextBox 18"/>
          <p:cNvSpPr txBox="1"/>
          <p:nvPr/>
        </p:nvSpPr>
        <p:spPr>
          <a:xfrm>
            <a:off x="4711927" y="3878442"/>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0" name="流程图: 磁盘 19"/>
          <p:cNvSpPr/>
          <p:nvPr/>
        </p:nvSpPr>
        <p:spPr bwMode="auto">
          <a:xfrm>
            <a:off x="4841104" y="2518383"/>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1" name="TextBox 20"/>
          <p:cNvSpPr txBox="1"/>
          <p:nvPr/>
        </p:nvSpPr>
        <p:spPr>
          <a:xfrm>
            <a:off x="4842904" y="2696946"/>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34" name="圆角矩形 33"/>
          <p:cNvSpPr/>
          <p:nvPr/>
        </p:nvSpPr>
        <p:spPr bwMode="auto">
          <a:xfrm>
            <a:off x="2729756" y="2351968"/>
            <a:ext cx="1482204" cy="1961856"/>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573613" y="2450574"/>
            <a:ext cx="1247384" cy="769743"/>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圆角矩形 36"/>
          <p:cNvSpPr/>
          <p:nvPr/>
        </p:nvSpPr>
        <p:spPr bwMode="auto">
          <a:xfrm>
            <a:off x="1675854" y="2518383"/>
            <a:ext cx="739162" cy="1989597"/>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9" name="圆角矩形标注 38"/>
          <p:cNvSpPr/>
          <p:nvPr/>
        </p:nvSpPr>
        <p:spPr bwMode="auto">
          <a:xfrm>
            <a:off x="1430044" y="4793244"/>
            <a:ext cx="1542722" cy="1212218"/>
          </a:xfrm>
          <a:prstGeom prst="wedgeRoundRectCallout">
            <a:avLst>
              <a:gd name="adj1" fmla="val -941"/>
              <a:gd name="adj2" fmla="val -775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文本框 39"/>
          <p:cNvSpPr txBox="1"/>
          <p:nvPr/>
        </p:nvSpPr>
        <p:spPr>
          <a:xfrm>
            <a:off x="1458060" y="4788135"/>
            <a:ext cx="1395481" cy="1200329"/>
          </a:xfrm>
          <a:prstGeom prst="rect">
            <a:avLst/>
          </a:prstGeom>
          <a:noFill/>
        </p:spPr>
        <p:txBody>
          <a:bodyPr wrap="square" rtlCol="0">
            <a:spAutoFit/>
          </a:bodyPr>
          <a:lstStyle/>
          <a:p>
            <a:r>
              <a:rPr lang="zh-CN" altLang="en-US" dirty="0" smtClean="0"/>
              <a:t>需要根据不同疾病需求更改诊疗流程界面</a:t>
            </a:r>
            <a:endParaRPr lang="zh-CN" altLang="en-US" dirty="0"/>
          </a:p>
        </p:txBody>
      </p:sp>
      <p:sp>
        <p:nvSpPr>
          <p:cNvPr id="41" name="圆角矩形标注 40"/>
          <p:cNvSpPr/>
          <p:nvPr/>
        </p:nvSpPr>
        <p:spPr bwMode="auto">
          <a:xfrm>
            <a:off x="3240458" y="4730744"/>
            <a:ext cx="3201292" cy="1212218"/>
          </a:xfrm>
          <a:prstGeom prst="wedgeRoundRectCallout">
            <a:avLst>
              <a:gd name="adj1" fmla="val -28528"/>
              <a:gd name="adj2" fmla="val -96888"/>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圆角矩形标注 41"/>
          <p:cNvSpPr/>
          <p:nvPr/>
        </p:nvSpPr>
        <p:spPr bwMode="auto">
          <a:xfrm>
            <a:off x="6732241" y="2351968"/>
            <a:ext cx="2011138" cy="2156012"/>
          </a:xfrm>
          <a:prstGeom prst="wedgeRoundRectCallout">
            <a:avLst>
              <a:gd name="adj1" fmla="val -102311"/>
              <a:gd name="adj2" fmla="val -164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文本框 42"/>
          <p:cNvSpPr txBox="1"/>
          <p:nvPr/>
        </p:nvSpPr>
        <p:spPr>
          <a:xfrm>
            <a:off x="3310008" y="4722861"/>
            <a:ext cx="3131742" cy="1200329"/>
          </a:xfrm>
          <a:prstGeom prst="rect">
            <a:avLst/>
          </a:prstGeom>
          <a:noFill/>
        </p:spPr>
        <p:txBody>
          <a:bodyPr wrap="square" rtlCol="0">
            <a:spAutoFit/>
          </a:bodyPr>
          <a:lstStyle/>
          <a:p>
            <a:r>
              <a:rPr lang="zh-CN" altLang="en-US" dirty="0" smtClean="0"/>
              <a:t>随着疾病种类增多，推理引擎的构建存在重复工作，而接口各异增大了系统内部模块的耦合性</a:t>
            </a:r>
            <a:endParaRPr lang="zh-CN" altLang="en-US" dirty="0"/>
          </a:p>
        </p:txBody>
      </p:sp>
      <p:sp>
        <p:nvSpPr>
          <p:cNvPr id="44" name="文本框 43"/>
          <p:cNvSpPr txBox="1"/>
          <p:nvPr/>
        </p:nvSpPr>
        <p:spPr>
          <a:xfrm>
            <a:off x="6804248" y="2423655"/>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
        <p:nvSpPr>
          <p:cNvPr id="32"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23560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t>组件</a:t>
            </a:r>
            <a:endParaRPr lang="zh-CN" altLang="en-US" sz="1200" dirty="0"/>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
        <p:nvSpPr>
          <p:cNvPr id="69" name="矩形 68"/>
          <p:cNvSpPr/>
          <p:nvPr/>
        </p:nvSpPr>
        <p:spPr>
          <a:xfrm>
            <a:off x="104393" y="1518734"/>
            <a:ext cx="1717080"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云计算</a:t>
            </a:r>
          </a:p>
        </p:txBody>
      </p:sp>
      <p:sp>
        <p:nvSpPr>
          <p:cNvPr id="70" name="矩形 69"/>
          <p:cNvSpPr/>
          <p:nvPr/>
        </p:nvSpPr>
        <p:spPr>
          <a:xfrm>
            <a:off x="7424230" y="2728655"/>
            <a:ext cx="154025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数据录入</a:t>
            </a:r>
            <a:endParaRPr lang="en-US" altLang="zh-CN"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展示组件</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1" name="矩形 70"/>
          <p:cNvSpPr/>
          <p:nvPr/>
        </p:nvSpPr>
        <p:spPr>
          <a:xfrm>
            <a:off x="7019608" y="5574698"/>
            <a:ext cx="2099209"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Webservice</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6" name="矩形 65"/>
          <p:cNvSpPr/>
          <p:nvPr/>
        </p:nvSpPr>
        <p:spPr>
          <a:xfrm>
            <a:off x="981773" y="5852453"/>
            <a:ext cx="2837275" cy="40011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NoSQL</a:t>
            </a:r>
            <a:r>
              <a:rPr lang="zh-CN" altLang="en-US" sz="2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数据库</a:t>
            </a:r>
            <a:endParaRPr lang="zh-CN" alt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2" name="上箭头 71"/>
          <p:cNvSpPr/>
          <p:nvPr/>
        </p:nvSpPr>
        <p:spPr bwMode="auto">
          <a:xfrm rot="19230881">
            <a:off x="6649535" y="500106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bwMode="auto">
          <a:xfrm>
            <a:off x="862491" y="4385245"/>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右箭头 11"/>
          <p:cNvSpPr/>
          <p:nvPr/>
        </p:nvSpPr>
        <p:spPr bwMode="auto">
          <a:xfrm>
            <a:off x="841106" y="3028107"/>
            <a:ext cx="3802902" cy="1605163"/>
          </a:xfrm>
          <a:prstGeom prst="rightArrow">
            <a:avLst>
              <a:gd name="adj1" fmla="val 68224"/>
              <a:gd name="adj2" fmla="val 50000"/>
            </a:avLst>
          </a:prstGeom>
          <a:solidFill>
            <a:schemeClr val="accent1"/>
          </a:solidFill>
          <a:ln w="952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右箭头 4"/>
          <p:cNvSpPr/>
          <p:nvPr/>
        </p:nvSpPr>
        <p:spPr bwMode="auto">
          <a:xfrm>
            <a:off x="832577" y="1886852"/>
            <a:ext cx="3696455" cy="1366781"/>
          </a:xfrm>
          <a:prstGeom prst="rightArrow">
            <a:avLst>
              <a:gd name="adj1" fmla="val 68224"/>
              <a:gd name="adj2" fmla="val 50000"/>
            </a:avLst>
          </a:prstGeom>
          <a:solidFill>
            <a:schemeClr val="accent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问题分析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TextBox 10"/>
          <p:cNvSpPr txBox="1"/>
          <p:nvPr/>
        </p:nvSpPr>
        <p:spPr>
          <a:xfrm>
            <a:off x="6012160" y="1772816"/>
            <a:ext cx="1179283" cy="461665"/>
          </a:xfrm>
          <a:prstGeom prst="rect">
            <a:avLst/>
          </a:prstGeom>
          <a:noFill/>
        </p:spPr>
        <p:txBody>
          <a:bodyPr wrap="square" rtlCol="0">
            <a:spAutoFit/>
          </a:bodyPr>
          <a:lstStyle/>
          <a:p>
            <a:r>
              <a:rPr lang="zh-CN" altLang="en-US" sz="2400" dirty="0" smtClean="0"/>
              <a:t>云计算</a:t>
            </a:r>
            <a:endParaRPr lang="zh-CN" altLang="en-US" sz="2400" dirty="0"/>
          </a:p>
        </p:txBody>
      </p:sp>
      <p:sp>
        <p:nvSpPr>
          <p:cNvPr id="8" name="矩形 7"/>
          <p:cNvSpPr/>
          <p:nvPr/>
        </p:nvSpPr>
        <p:spPr>
          <a:xfrm>
            <a:off x="846746" y="3366447"/>
            <a:ext cx="3168352" cy="923330"/>
          </a:xfrm>
          <a:prstGeom prst="rect">
            <a:avLst/>
          </a:prstGeom>
        </p:spPr>
        <p:txBody>
          <a:bodyPr wrap="square">
            <a:spAutoFit/>
          </a:bodyPr>
          <a:lstStyle/>
          <a:p>
            <a:r>
              <a:rPr lang="zh-CN" altLang="en-US" dirty="0" smtClean="0"/>
              <a:t>随着疾病种类的增加和参与社区医疗的数目增多，需要存储容量</a:t>
            </a:r>
            <a:r>
              <a:rPr lang="zh-CN" altLang="en-US" dirty="0"/>
              <a:t>和计算</a:t>
            </a:r>
            <a:r>
              <a:rPr lang="zh-CN" altLang="en-US" dirty="0" smtClean="0"/>
              <a:t>资源具有扩展</a:t>
            </a:r>
            <a:endParaRPr lang="zh-CN" altLang="en-US" dirty="0"/>
          </a:p>
        </p:txBody>
      </p:sp>
      <p:sp>
        <p:nvSpPr>
          <p:cNvPr id="2" name="矩形 1"/>
          <p:cNvSpPr/>
          <p:nvPr/>
        </p:nvSpPr>
        <p:spPr>
          <a:xfrm>
            <a:off x="4834880" y="2234481"/>
            <a:ext cx="3851920" cy="1200329"/>
          </a:xfrm>
          <a:prstGeom prst="rect">
            <a:avLst/>
          </a:prstGeom>
        </p:spPr>
        <p:txBody>
          <a:bodyPr wrap="square">
            <a:spAutoFit/>
          </a:bodyPr>
          <a:lstStyle/>
          <a:p>
            <a:r>
              <a:rPr lang="zh-CN" altLang="en-US" dirty="0">
                <a:solidFill>
                  <a:srgbClr val="000000"/>
                </a:solidFill>
              </a:rPr>
              <a:t>是一种</a:t>
            </a:r>
            <a:r>
              <a:rPr lang="zh-CN" altLang="en-US" dirty="0" smtClean="0">
                <a:solidFill>
                  <a:srgbClr val="000000"/>
                </a:solidFill>
              </a:rPr>
              <a:t>基于互联网的</a:t>
            </a:r>
            <a:r>
              <a:rPr lang="zh-CN" altLang="en-US" dirty="0">
                <a:solidFill>
                  <a:srgbClr val="000000"/>
                </a:solidFill>
              </a:rPr>
              <a:t>计算方式，通过这种方式，共享的软硬件资源和信息可以按需求提供给计算机和其他</a:t>
            </a:r>
            <a:r>
              <a:rPr lang="zh-CN" altLang="en-US" dirty="0" smtClean="0">
                <a:solidFill>
                  <a:srgbClr val="000000"/>
                </a:solidFill>
              </a:rPr>
              <a:t>设备</a:t>
            </a:r>
            <a:endParaRPr lang="en-US" altLang="zh-CN" dirty="0" smtClean="0">
              <a:solidFill>
                <a:srgbClr val="000000"/>
              </a:solidFill>
            </a:endParaRPr>
          </a:p>
          <a:p>
            <a:endParaRPr lang="zh-CN" altLang="en-US" dirty="0"/>
          </a:p>
        </p:txBody>
      </p:sp>
      <p:sp>
        <p:nvSpPr>
          <p:cNvPr id="4" name="矩形 3"/>
          <p:cNvSpPr/>
          <p:nvPr/>
        </p:nvSpPr>
        <p:spPr>
          <a:xfrm>
            <a:off x="4986081" y="3189071"/>
            <a:ext cx="3819320" cy="1477328"/>
          </a:xfrm>
          <a:prstGeom prst="rect">
            <a:avLst/>
          </a:prstGeom>
        </p:spPr>
        <p:txBody>
          <a:bodyPr wrap="square">
            <a:spAutoFit/>
          </a:bodyPr>
          <a:lstStyle/>
          <a:p>
            <a:r>
              <a:rPr lang="zh-CN" altLang="en-US" dirty="0" smtClean="0"/>
              <a:t>特征：</a:t>
            </a:r>
            <a:endParaRPr lang="en-US" altLang="zh-CN" dirty="0" smtClean="0"/>
          </a:p>
          <a:p>
            <a:r>
              <a:rPr lang="en-US" altLang="zh-CN" dirty="0" smtClean="0"/>
              <a:t>1.</a:t>
            </a:r>
            <a:r>
              <a:rPr lang="zh-CN" altLang="en-US" dirty="0" smtClean="0"/>
              <a:t>随时随地</a:t>
            </a:r>
            <a:r>
              <a:rPr lang="zh-CN" altLang="en-US" dirty="0"/>
              <a:t>用任何网络设备</a:t>
            </a:r>
            <a:r>
              <a:rPr lang="zh-CN" altLang="en-US" dirty="0" smtClean="0"/>
              <a:t>访问</a:t>
            </a:r>
            <a:endParaRPr lang="zh-CN" altLang="en-US" dirty="0"/>
          </a:p>
          <a:p>
            <a:r>
              <a:rPr lang="en-US" altLang="zh-CN" dirty="0" smtClean="0"/>
              <a:t>2.</a:t>
            </a:r>
            <a:r>
              <a:rPr lang="zh-CN" altLang="en-US" dirty="0" smtClean="0"/>
              <a:t>资源池共享且服务可被监控与量测</a:t>
            </a:r>
            <a:r>
              <a:rPr lang="en-US" altLang="zh-CN" dirty="0" smtClean="0"/>
              <a:t>3</a:t>
            </a:r>
            <a:r>
              <a:rPr lang="en-US" altLang="zh-CN" dirty="0"/>
              <a:t>.</a:t>
            </a:r>
            <a:r>
              <a:rPr lang="zh-CN" altLang="en-US" dirty="0"/>
              <a:t>降低了用户对于</a:t>
            </a:r>
            <a:r>
              <a:rPr lang="en-US" altLang="zh-CN" dirty="0"/>
              <a:t>IT</a:t>
            </a:r>
            <a:r>
              <a:rPr lang="zh-CN" altLang="en-US" dirty="0"/>
              <a:t>专业知识的依赖</a:t>
            </a:r>
          </a:p>
          <a:p>
            <a:endParaRPr lang="zh-CN" altLang="en-US" dirty="0"/>
          </a:p>
        </p:txBody>
      </p:sp>
      <p:sp>
        <p:nvSpPr>
          <p:cNvPr id="7" name="TextBox 6"/>
          <p:cNvSpPr txBox="1"/>
          <p:nvPr/>
        </p:nvSpPr>
        <p:spPr>
          <a:xfrm>
            <a:off x="832577" y="2234481"/>
            <a:ext cx="3240360" cy="646331"/>
          </a:xfrm>
          <a:prstGeom prst="rect">
            <a:avLst/>
          </a:prstGeom>
          <a:noFill/>
        </p:spPr>
        <p:txBody>
          <a:bodyPr wrap="square" rtlCol="0">
            <a:spAutoFit/>
          </a:bodyPr>
          <a:lstStyle/>
          <a:p>
            <a:r>
              <a:rPr lang="zh-CN" altLang="en-US" dirty="0" smtClean="0"/>
              <a:t>社区医疗机构广域分布，系统需要提供不限地域的访问服务</a:t>
            </a:r>
            <a:endParaRPr lang="zh-CN" altLang="en-US" dirty="0"/>
          </a:p>
        </p:txBody>
      </p:sp>
      <p:sp>
        <p:nvSpPr>
          <p:cNvPr id="9" name="TextBox 8"/>
          <p:cNvSpPr txBox="1"/>
          <p:nvPr/>
        </p:nvSpPr>
        <p:spPr>
          <a:xfrm>
            <a:off x="862491" y="4775058"/>
            <a:ext cx="3240360" cy="646331"/>
          </a:xfrm>
          <a:prstGeom prst="rect">
            <a:avLst/>
          </a:prstGeom>
          <a:noFill/>
        </p:spPr>
        <p:txBody>
          <a:bodyPr wrap="square" rtlCol="0">
            <a:spAutoFit/>
          </a:bodyPr>
          <a:lstStyle/>
          <a:p>
            <a:r>
              <a:rPr lang="zh-CN" altLang="en-US" dirty="0" smtClean="0"/>
              <a:t>社区</a:t>
            </a:r>
            <a:r>
              <a:rPr lang="en-US" altLang="zh-CN" dirty="0" smtClean="0"/>
              <a:t>IT</a:t>
            </a:r>
            <a:r>
              <a:rPr lang="zh-CN" altLang="en-US" dirty="0" smtClean="0"/>
              <a:t>专业人员稀少，需要屏蔽</a:t>
            </a:r>
            <a:r>
              <a:rPr lang="en-US" altLang="zh-CN" dirty="0" smtClean="0"/>
              <a:t>IT</a:t>
            </a:r>
            <a:r>
              <a:rPr lang="zh-CN" altLang="en-US" dirty="0" smtClean="0"/>
              <a:t>系统部署维护的细节</a:t>
            </a:r>
            <a:endParaRPr lang="zh-CN" altLang="en-US" dirty="0"/>
          </a:p>
        </p:txBody>
      </p:sp>
      <p:pic>
        <p:nvPicPr>
          <p:cNvPr id="5122" name="Picture 2" descr="D:\毕设\pictrute\p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544" y="4413302"/>
            <a:ext cx="1414031" cy="141403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毕设\pictrute\sok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443" y="4571880"/>
            <a:ext cx="993510" cy="9935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毕设\pictrute\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8968" y="5554612"/>
            <a:ext cx="545442" cy="54544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2044" y="5565390"/>
            <a:ext cx="537592" cy="5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779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14</a:t>
            </a:fld>
            <a:endParaRPr lang="en-US" altLang="zh-CN" dirty="0"/>
          </a:p>
        </p:txBody>
      </p:sp>
      <p:sp>
        <p:nvSpPr>
          <p:cNvPr id="4" name="标题 1"/>
          <p:cNvSpPr txBox="1">
            <a:spLocks/>
          </p:cNvSpPr>
          <p:nvPr/>
        </p:nvSpPr>
        <p:spPr bwMode="auto">
          <a:xfrm>
            <a:off x="457200"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TextBox 5"/>
          <p:cNvSpPr txBox="1"/>
          <p:nvPr/>
        </p:nvSpPr>
        <p:spPr>
          <a:xfrm>
            <a:off x="831164" y="1315737"/>
            <a:ext cx="2709396"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云</a:t>
            </a:r>
            <a:r>
              <a:rPr lang="zh-CN" altLang="en-US" dirty="0" smtClean="0"/>
              <a:t>计算平台应用</a:t>
            </a:r>
            <a:endParaRPr lang="zh-CN" altLang="en-US" dirty="0"/>
          </a:p>
        </p:txBody>
      </p:sp>
      <p:pic>
        <p:nvPicPr>
          <p:cNvPr id="9217" name="Picture 1" descr="C:\Users\FGJ\AppData\Roaming\Tencent\Users\794460205\QQ\WinTemp\RichOle\SS44T{{QSEJ1AKF0_~LX~1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736" y="1988840"/>
            <a:ext cx="2804999" cy="177878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91869" y="4491623"/>
            <a:ext cx="2088232" cy="369332"/>
          </a:xfrm>
          <a:prstGeom prst="rect">
            <a:avLst/>
          </a:prstGeom>
          <a:noFill/>
        </p:spPr>
        <p:txBody>
          <a:bodyPr wrap="square" rtlCol="0">
            <a:spAutoFit/>
          </a:bodyPr>
          <a:lstStyle/>
          <a:p>
            <a:r>
              <a:rPr lang="zh-CN" altLang="en-US" dirty="0" smtClean="0"/>
              <a:t>系统的部署发布</a:t>
            </a:r>
            <a:endParaRPr lang="zh-CN" altLang="en-US" dirty="0"/>
          </a:p>
        </p:txBody>
      </p:sp>
      <p:sp>
        <p:nvSpPr>
          <p:cNvPr id="5" name="文本框 4"/>
          <p:cNvSpPr txBox="1"/>
          <p:nvPr/>
        </p:nvSpPr>
        <p:spPr>
          <a:xfrm>
            <a:off x="3339641" y="4437112"/>
            <a:ext cx="2341240" cy="369332"/>
          </a:xfrm>
          <a:prstGeom prst="rect">
            <a:avLst/>
          </a:prstGeom>
          <a:noFill/>
        </p:spPr>
        <p:txBody>
          <a:bodyPr wrap="square" rtlCol="0">
            <a:spAutoFit/>
          </a:bodyPr>
          <a:lstStyle/>
          <a:p>
            <a:r>
              <a:rPr lang="zh-CN" altLang="en-US" dirty="0" smtClean="0"/>
              <a:t>监控系统的运行情况</a:t>
            </a:r>
            <a:endParaRPr lang="zh-CN" altLang="en-US" dirty="0"/>
          </a:p>
        </p:txBody>
      </p:sp>
      <p:sp>
        <p:nvSpPr>
          <p:cNvPr id="7" name="文本框 6"/>
          <p:cNvSpPr txBox="1"/>
          <p:nvPr/>
        </p:nvSpPr>
        <p:spPr>
          <a:xfrm>
            <a:off x="5936459" y="4453266"/>
            <a:ext cx="2483296" cy="369332"/>
          </a:xfrm>
          <a:prstGeom prst="rect">
            <a:avLst/>
          </a:prstGeom>
          <a:noFill/>
        </p:spPr>
        <p:txBody>
          <a:bodyPr wrap="square" rtlCol="0">
            <a:spAutoFit/>
          </a:bodyPr>
          <a:lstStyle/>
          <a:p>
            <a:r>
              <a:rPr lang="zh-CN" altLang="en-US" dirty="0" smtClean="0"/>
              <a:t>根据需求动态调整资源</a:t>
            </a:r>
            <a:endParaRPr lang="zh-CN" altLang="en-US" dirty="0"/>
          </a:p>
        </p:txBody>
      </p:sp>
      <p:sp>
        <p:nvSpPr>
          <p:cNvPr id="9" name="文本框 8"/>
          <p:cNvSpPr txBox="1"/>
          <p:nvPr/>
        </p:nvSpPr>
        <p:spPr>
          <a:xfrm>
            <a:off x="1197149" y="5406167"/>
            <a:ext cx="1477672" cy="369332"/>
          </a:xfrm>
          <a:prstGeom prst="rect">
            <a:avLst/>
          </a:prstGeom>
          <a:noFill/>
        </p:spPr>
        <p:txBody>
          <a:bodyPr wrap="square" rtlCol="0">
            <a:spAutoFit/>
          </a:bodyPr>
          <a:lstStyle/>
          <a:p>
            <a:r>
              <a:rPr lang="zh-CN" altLang="en-US" dirty="0" smtClean="0"/>
              <a:t>虚拟服务器</a:t>
            </a:r>
            <a:endParaRPr lang="zh-CN" altLang="en-US" dirty="0"/>
          </a:p>
        </p:txBody>
      </p:sp>
      <p:sp>
        <p:nvSpPr>
          <p:cNvPr id="11" name="文本框 10"/>
          <p:cNvSpPr txBox="1"/>
          <p:nvPr/>
        </p:nvSpPr>
        <p:spPr>
          <a:xfrm>
            <a:off x="3880681" y="5406167"/>
            <a:ext cx="1800200" cy="369332"/>
          </a:xfrm>
          <a:prstGeom prst="rect">
            <a:avLst/>
          </a:prstGeom>
          <a:noFill/>
        </p:spPr>
        <p:txBody>
          <a:bodyPr wrap="square" rtlCol="0">
            <a:spAutoFit/>
          </a:bodyPr>
          <a:lstStyle/>
          <a:p>
            <a:r>
              <a:rPr lang="zh-CN" altLang="en-US" dirty="0" smtClean="0"/>
              <a:t>云监控服务</a:t>
            </a:r>
            <a:endParaRPr lang="zh-CN" altLang="en-US" dirty="0"/>
          </a:p>
        </p:txBody>
      </p:sp>
      <p:sp>
        <p:nvSpPr>
          <p:cNvPr id="10" name="文本框 9"/>
          <p:cNvSpPr txBox="1"/>
          <p:nvPr/>
        </p:nvSpPr>
        <p:spPr>
          <a:xfrm>
            <a:off x="6310179" y="5357045"/>
            <a:ext cx="2088232" cy="369332"/>
          </a:xfrm>
          <a:prstGeom prst="rect">
            <a:avLst/>
          </a:prstGeom>
          <a:noFill/>
        </p:spPr>
        <p:txBody>
          <a:bodyPr wrap="square" rtlCol="0">
            <a:spAutoFit/>
          </a:bodyPr>
          <a:lstStyle/>
          <a:p>
            <a:r>
              <a:rPr lang="zh-CN" altLang="en-US" dirty="0" smtClean="0"/>
              <a:t>弹性计算云服务</a:t>
            </a:r>
            <a:endParaRPr lang="zh-CN" altLang="en-US" dirty="0"/>
          </a:p>
        </p:txBody>
      </p:sp>
      <p:sp>
        <p:nvSpPr>
          <p:cNvPr id="12" name="燕尾形 11"/>
          <p:cNvSpPr/>
          <p:nvPr/>
        </p:nvSpPr>
        <p:spPr bwMode="auto">
          <a:xfrm rot="16200000" flipV="1">
            <a:off x="1657948" y="4703544"/>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097" name="Picture 1" descr="C:\Users\FGJ\AppData\Roaming\Tencent\Users\794460205\QQ\WinTemp\RichOle\5@MRG$HR~(1}ZI]G@M4`F8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582" y="2035735"/>
            <a:ext cx="4601756" cy="1635489"/>
          </a:xfrm>
          <a:prstGeom prst="rect">
            <a:avLst/>
          </a:prstGeom>
          <a:noFill/>
          <a:extLst>
            <a:ext uri="{909E8E84-426E-40DD-AFC4-6F175D3DCCD1}">
              <a14:hiddenFill xmlns:a14="http://schemas.microsoft.com/office/drawing/2010/main">
                <a:solidFill>
                  <a:srgbClr val="FFFFFF"/>
                </a:solidFill>
              </a14:hiddenFill>
            </a:ext>
          </a:extLst>
        </p:spPr>
      </p:pic>
      <p:sp>
        <p:nvSpPr>
          <p:cNvPr id="17" name="燕尾形 16"/>
          <p:cNvSpPr/>
          <p:nvPr/>
        </p:nvSpPr>
        <p:spPr bwMode="auto">
          <a:xfrm rot="16005669" flipV="1">
            <a:off x="4288106" y="4679220"/>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rot="16200000">
            <a:off x="6955952" y="4591774"/>
            <a:ext cx="444310" cy="873649"/>
          </a:xfrm>
          <a:prstGeom prst="chevron">
            <a:avLst/>
          </a:prstGeom>
          <a:solidFill>
            <a:srgbClr val="D9EAB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49662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3589" y="1966569"/>
            <a:ext cx="2620479" cy="2254519"/>
            <a:chOff x="899592" y="1772816"/>
            <a:chExt cx="6991350" cy="1994841"/>
          </a:xfrm>
          <a:effectLst/>
        </p:grpSpPr>
        <p:sp>
          <p:nvSpPr>
            <p:cNvPr id="16"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7"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8"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问题分析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4" name="Text Box 8"/>
          <p:cNvSpPr txBox="1">
            <a:spLocks noChangeArrowheads="1"/>
          </p:cNvSpPr>
          <p:nvPr/>
        </p:nvSpPr>
        <p:spPr bwMode="gray">
          <a:xfrm>
            <a:off x="805274" y="2140035"/>
            <a:ext cx="2119828" cy="400110"/>
          </a:xfrm>
          <a:prstGeom prst="rect">
            <a:avLst/>
          </a:prstGeom>
          <a:noFill/>
          <a:ln>
            <a:noFill/>
          </a:ln>
          <a:effectLs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数据增长速度快</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
        <p:nvSpPr>
          <p:cNvPr id="39" name="TextBox 38"/>
          <p:cNvSpPr txBox="1"/>
          <p:nvPr/>
        </p:nvSpPr>
        <p:spPr>
          <a:xfrm>
            <a:off x="748229" y="2540145"/>
            <a:ext cx="2160240" cy="1477328"/>
          </a:xfrm>
          <a:prstGeom prst="rect">
            <a:avLst/>
          </a:prstGeom>
          <a:noFill/>
        </p:spPr>
        <p:txBody>
          <a:bodyPr wrap="square" rtlCol="0">
            <a:spAutoFit/>
          </a:bodyPr>
          <a:lstStyle/>
          <a:p>
            <a:r>
              <a:rPr lang="zh-CN" altLang="en-US" dirty="0" smtClean="0"/>
              <a:t>社区医疗的人口基数大，医疗数据来源多样（问诊记录、检查报告、头痛日志）</a:t>
            </a:r>
            <a:endParaRPr lang="zh-CN" altLang="en-US" dirty="0"/>
          </a:p>
        </p:txBody>
      </p:sp>
      <p:sp>
        <p:nvSpPr>
          <p:cNvPr id="13" name="TextBox 12"/>
          <p:cNvSpPr txBox="1"/>
          <p:nvPr/>
        </p:nvSpPr>
        <p:spPr>
          <a:xfrm>
            <a:off x="322640" y="4653136"/>
            <a:ext cx="4474840" cy="1200329"/>
          </a:xfrm>
          <a:prstGeom prst="rect">
            <a:avLst/>
          </a:prstGeom>
          <a:noFill/>
        </p:spPr>
        <p:txBody>
          <a:bodyPr wrap="square" rtlCol="0">
            <a:spAutoFit/>
          </a:bodyPr>
          <a:lstStyle/>
          <a:p>
            <a:r>
              <a:rPr lang="zh-CN" altLang="en-US" dirty="0" smtClean="0"/>
              <a:t>关系数据库</a:t>
            </a:r>
            <a:endParaRPr lang="en-US" altLang="zh-CN" dirty="0" smtClean="0"/>
          </a:p>
          <a:p>
            <a:endParaRPr lang="en-US" altLang="zh-CN" dirty="0"/>
          </a:p>
          <a:p>
            <a:r>
              <a:rPr lang="en-US" altLang="zh-CN" dirty="0" smtClean="0"/>
              <a:t>1.</a:t>
            </a:r>
            <a:r>
              <a:rPr lang="zh-CN" altLang="en-US" dirty="0" smtClean="0"/>
              <a:t>数据模式固定</a:t>
            </a:r>
            <a:r>
              <a:rPr lang="en-US" altLang="zh-CN" dirty="0" smtClean="0"/>
              <a:t>-----</a:t>
            </a:r>
            <a:r>
              <a:rPr lang="zh-CN" altLang="en-US" dirty="0" smtClean="0"/>
              <a:t>字段空缺，空间浪费</a:t>
            </a:r>
            <a:endParaRPr lang="en-US" altLang="zh-CN" dirty="0" smtClean="0"/>
          </a:p>
          <a:p>
            <a:r>
              <a:rPr lang="en-US" altLang="zh-CN" dirty="0" smtClean="0"/>
              <a:t>2.</a:t>
            </a:r>
            <a:r>
              <a:rPr lang="zh-CN" altLang="en-US" dirty="0" smtClean="0"/>
              <a:t>强事务性增加分片难度</a:t>
            </a:r>
            <a:r>
              <a:rPr lang="en-US" altLang="zh-CN" dirty="0" smtClean="0"/>
              <a:t>----</a:t>
            </a:r>
            <a:r>
              <a:rPr lang="zh-CN" altLang="en-US" dirty="0" smtClean="0"/>
              <a:t>水平扩展困难</a:t>
            </a:r>
            <a:endParaRPr lang="en-US" altLang="zh-CN" dirty="0" smtClean="0"/>
          </a:p>
        </p:txBody>
      </p:sp>
      <p:sp>
        <p:nvSpPr>
          <p:cNvPr id="2" name="矩形 1"/>
          <p:cNvSpPr/>
          <p:nvPr/>
        </p:nvSpPr>
        <p:spPr>
          <a:xfrm>
            <a:off x="4788024" y="4653135"/>
            <a:ext cx="4248472" cy="1200329"/>
          </a:xfrm>
          <a:prstGeom prst="rect">
            <a:avLst/>
          </a:prstGeom>
        </p:spPr>
        <p:txBody>
          <a:bodyPr wrap="square">
            <a:spAutoFit/>
          </a:bodyPr>
          <a:lstStyle/>
          <a:p>
            <a:r>
              <a:rPr lang="en-US" altLang="zh-CN" dirty="0" smtClean="0"/>
              <a:t>NoSQL</a:t>
            </a:r>
          </a:p>
          <a:p>
            <a:endParaRPr lang="en-US" altLang="zh-CN" dirty="0" smtClean="0"/>
          </a:p>
          <a:p>
            <a:r>
              <a:rPr lang="en-US" altLang="zh-CN" dirty="0" smtClean="0"/>
              <a:t>1.</a:t>
            </a:r>
            <a:r>
              <a:rPr lang="zh-CN" altLang="en-US" dirty="0"/>
              <a:t>模式</a:t>
            </a:r>
            <a:r>
              <a:rPr lang="zh-CN" altLang="en-US" dirty="0" smtClean="0"/>
              <a:t>自由</a:t>
            </a:r>
            <a:r>
              <a:rPr lang="en-US" altLang="zh-CN" dirty="0" smtClean="0"/>
              <a:t>----</a:t>
            </a:r>
            <a:r>
              <a:rPr lang="zh-CN" altLang="en-US" dirty="0" smtClean="0"/>
              <a:t>适合复杂数据结构</a:t>
            </a:r>
            <a:endParaRPr lang="en-US" altLang="zh-CN" dirty="0" smtClean="0"/>
          </a:p>
          <a:p>
            <a:r>
              <a:rPr lang="en-US" altLang="zh-CN" dirty="0" smtClean="0"/>
              <a:t>2.</a:t>
            </a:r>
            <a:r>
              <a:rPr lang="zh-CN" altLang="en-US" dirty="0" smtClean="0"/>
              <a:t>分布式结构设计</a:t>
            </a:r>
            <a:r>
              <a:rPr lang="en-US" altLang="zh-CN" dirty="0" smtClean="0"/>
              <a:t>----</a:t>
            </a:r>
            <a:r>
              <a:rPr lang="zh-CN" altLang="en-US" dirty="0" smtClean="0"/>
              <a:t>良好</a:t>
            </a:r>
            <a:r>
              <a:rPr lang="zh-CN" altLang="en-US" dirty="0"/>
              <a:t>的水平</a:t>
            </a:r>
            <a:r>
              <a:rPr lang="zh-CN" altLang="en-US" dirty="0" smtClean="0"/>
              <a:t>扩展</a:t>
            </a:r>
            <a:r>
              <a:rPr lang="zh-CN" altLang="en-US" dirty="0"/>
              <a:t>性</a:t>
            </a:r>
          </a:p>
        </p:txBody>
      </p:sp>
      <p:grpSp>
        <p:nvGrpSpPr>
          <p:cNvPr id="19" name="组合 18"/>
          <p:cNvGrpSpPr/>
          <p:nvPr/>
        </p:nvGrpSpPr>
        <p:grpSpPr>
          <a:xfrm>
            <a:off x="3275856" y="1966569"/>
            <a:ext cx="2626061" cy="2167613"/>
            <a:chOff x="918642" y="3781667"/>
            <a:chExt cx="6951902" cy="2167613"/>
          </a:xfrm>
          <a:effectLst/>
        </p:grpSpPr>
        <p:sp>
          <p:nvSpPr>
            <p:cNvPr id="22"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20"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1"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24" name="TextBox 23"/>
          <p:cNvSpPr txBox="1"/>
          <p:nvPr/>
        </p:nvSpPr>
        <p:spPr>
          <a:xfrm>
            <a:off x="3568025" y="2676011"/>
            <a:ext cx="1817265" cy="923330"/>
          </a:xfrm>
          <a:prstGeom prst="rect">
            <a:avLst/>
          </a:prstGeom>
          <a:noFill/>
        </p:spPr>
        <p:txBody>
          <a:bodyPr wrap="square" rtlCol="0">
            <a:spAutoFit/>
          </a:bodyPr>
          <a:lstStyle/>
          <a:p>
            <a:r>
              <a:rPr lang="zh-CN" altLang="en-US" dirty="0" smtClean="0"/>
              <a:t>不同疾病所需的数据在类型和结构上有很大差异</a:t>
            </a:r>
            <a:endParaRPr lang="zh-CN" altLang="en-US" dirty="0"/>
          </a:p>
        </p:txBody>
      </p:sp>
      <p:sp>
        <p:nvSpPr>
          <p:cNvPr id="26" name="Text Box 17"/>
          <p:cNvSpPr txBox="1">
            <a:spLocks noChangeArrowheads="1"/>
          </p:cNvSpPr>
          <p:nvPr/>
        </p:nvSpPr>
        <p:spPr bwMode="gray">
          <a:xfrm>
            <a:off x="3503983" y="224015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a:t>
            </a:r>
            <a:r>
              <a:rPr lang="zh-CN" altLang="en-US" sz="2000" kern="0" dirty="0" smtClean="0">
                <a:solidFill>
                  <a:srgbClr val="FFFFFF"/>
                </a:solidFill>
                <a:effectLst>
                  <a:outerShdw blurRad="38100" dist="38100" dir="2700000" algn="tl">
                    <a:srgbClr val="000000"/>
                  </a:outerShdw>
                </a:effectLst>
                <a:latin typeface="Arial" pitchFamily="34" charset="0"/>
                <a:ea typeface="宋体" pitchFamily="2" charset="-122"/>
              </a:rPr>
              <a:t>形式多样</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27" name="组合 26"/>
          <p:cNvGrpSpPr/>
          <p:nvPr/>
        </p:nvGrpSpPr>
        <p:grpSpPr>
          <a:xfrm>
            <a:off x="5962486" y="1974955"/>
            <a:ext cx="2690741" cy="2254519"/>
            <a:chOff x="899592" y="1772816"/>
            <a:chExt cx="6991350" cy="1994841"/>
          </a:xfrm>
          <a:solidFill>
            <a:schemeClr val="accent6">
              <a:lumMod val="60000"/>
              <a:lumOff val="40000"/>
            </a:schemeClr>
          </a:solidFill>
          <a:effectLst/>
        </p:grpSpPr>
        <p:sp>
          <p:nvSpPr>
            <p:cNvPr id="2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w="0">
              <a:noFill/>
              <a:prstDash val="solid"/>
              <a:round/>
              <a:headEnd/>
              <a:tailEnd/>
            </a:ln>
            <a:extLst/>
          </p:spPr>
          <p:txBody>
            <a:bodyPr/>
            <a:lstStyle/>
            <a:p>
              <a:pPr algn="ctr">
                <a:lnSpc>
                  <a:spcPts val="2800"/>
                </a:lnSpc>
              </a:pPr>
              <a:endParaRPr lang="zh-CN" altLang="en-US" sz="900"/>
            </a:p>
          </p:txBody>
        </p:sp>
        <p:sp>
          <p:nvSpPr>
            <p:cNvPr id="2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30"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31" name="TextBox 30"/>
          <p:cNvSpPr txBox="1"/>
          <p:nvPr/>
        </p:nvSpPr>
        <p:spPr>
          <a:xfrm>
            <a:off x="6287837" y="2682517"/>
            <a:ext cx="1979062" cy="923330"/>
          </a:xfrm>
          <a:prstGeom prst="rect">
            <a:avLst/>
          </a:prstGeom>
          <a:noFill/>
        </p:spPr>
        <p:txBody>
          <a:bodyPr wrap="square" rtlCol="0">
            <a:spAutoFit/>
          </a:bodyPr>
          <a:lstStyle/>
          <a:p>
            <a:r>
              <a:rPr lang="zh-CN" altLang="en-US" dirty="0" smtClean="0"/>
              <a:t>系统覆盖社区范围广、疾病种类多样</a:t>
            </a:r>
            <a:endParaRPr lang="zh-CN" altLang="en-US" dirty="0"/>
          </a:p>
        </p:txBody>
      </p:sp>
      <p:sp>
        <p:nvSpPr>
          <p:cNvPr id="32" name="TextBox 31"/>
          <p:cNvSpPr txBox="1"/>
          <p:nvPr/>
        </p:nvSpPr>
        <p:spPr>
          <a:xfrm>
            <a:off x="6264622" y="217859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eaLnBrk="0" fontAlgn="auto" hangingPunct="0">
              <a:lnSpc>
                <a:spcPct val="100000"/>
              </a:lnSpc>
              <a:spcBef>
                <a:spcPts val="0"/>
              </a:spcBef>
              <a:spcAft>
                <a:spcPts val="0"/>
              </a:spcAft>
              <a:buClrTx/>
              <a:buSzTx/>
              <a:buFontTx/>
              <a:buNone/>
              <a:tabLst/>
              <a:defRPr sz="2800" b="0" kern="0">
                <a:solidFill>
                  <a:srgbClr val="FFFFFF"/>
                </a:solidFill>
                <a:effectLst>
                  <a:outerShdw blurRad="38100" dist="38100" dir="2700000" algn="tl">
                    <a:srgbClr val="000000"/>
                  </a:outerShdw>
                </a:effectLst>
                <a:latin typeface="Arial" pitchFamily="34" charset="0"/>
                <a:ea typeface="宋体" pitchFamily="2" charset="-122"/>
              </a:defRPr>
            </a:lvl1pPr>
          </a:lstStyle>
          <a:p>
            <a:r>
              <a:rPr lang="zh-CN" altLang="en-US" sz="2000" dirty="0"/>
              <a:t>数据存储量大</a:t>
            </a:r>
          </a:p>
        </p:txBody>
      </p:sp>
    </p:spTree>
    <p:extLst>
      <p:ext uri="{BB962C8B-B14F-4D97-AF65-F5344CB8AC3E}">
        <p14:creationId xmlns:p14="http://schemas.microsoft.com/office/powerpoint/2010/main" val="1007331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dirty="0" smtClean="0">
              <a:solidFill>
                <a:srgbClr val="000000"/>
              </a:solidFill>
              <a:latin typeface="Arial" charset="0"/>
            </a:endParaRPr>
          </a:p>
        </p:txBody>
      </p:sp>
      <p:sp>
        <p:nvSpPr>
          <p:cNvPr id="57348" name="标题 1"/>
          <p:cNvSpPr txBox="1">
            <a:spLocks/>
          </p:cNvSpPr>
          <p:nvPr/>
        </p:nvSpPr>
        <p:spPr bwMode="auto">
          <a:xfrm>
            <a:off x="435407"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2.NoSQL </a:t>
            </a:r>
            <a:r>
              <a:rPr lang="zh-CN" altLang="en-US" sz="2800" b="1" dirty="0" smtClean="0">
                <a:solidFill>
                  <a:srgbClr val="FFFFFF"/>
                </a:solidFill>
                <a:latin typeface="Times New Roman" pitchFamily="18" charset="0"/>
                <a:ea typeface="黑体" pitchFamily="49" charset="-122"/>
                <a:cs typeface="Times New Roman" pitchFamily="18" charset="0"/>
              </a:rPr>
              <a:t>数据库</a:t>
            </a:r>
            <a:r>
              <a:rPr lang="zh-CN" altLang="en-US" sz="2800" b="1" dirty="0">
                <a:solidFill>
                  <a:srgbClr val="FFFFFF"/>
                </a:solidFill>
                <a:latin typeface="Times New Roman" pitchFamily="18" charset="0"/>
                <a:ea typeface="黑体" pitchFamily="49" charset="-122"/>
                <a:cs typeface="Times New Roman" pitchFamily="18" charset="0"/>
              </a:rPr>
              <a:t>分析与选取</a:t>
            </a:r>
          </a:p>
        </p:txBody>
      </p:sp>
      <p:graphicFrame>
        <p:nvGraphicFramePr>
          <p:cNvPr id="3" name="表格 2"/>
          <p:cNvGraphicFramePr>
            <a:graphicFrameLocks noGrp="1"/>
          </p:cNvGraphicFramePr>
          <p:nvPr>
            <p:extLst>
              <p:ext uri="{D42A27DB-BD31-4B8C-83A1-F6EECF244321}">
                <p14:modId xmlns:p14="http://schemas.microsoft.com/office/powerpoint/2010/main" val="2719986933"/>
              </p:ext>
            </p:extLst>
          </p:nvPr>
        </p:nvGraphicFramePr>
        <p:xfrm>
          <a:off x="539552" y="1340768"/>
          <a:ext cx="7571184" cy="4206845"/>
        </p:xfrm>
        <a:graphic>
          <a:graphicData uri="http://schemas.openxmlformats.org/drawingml/2006/table">
            <a:tbl>
              <a:tblPr firstRow="1" bandRow="1">
                <a:tableStyleId>{5C22544A-7EE6-4342-B048-85BDC9FD1C3A}</a:tableStyleId>
              </a:tblPr>
              <a:tblGrid>
                <a:gridCol w="1892796"/>
                <a:gridCol w="1892796"/>
                <a:gridCol w="1892796"/>
                <a:gridCol w="1892796"/>
              </a:tblGrid>
              <a:tr h="337078">
                <a:tc>
                  <a:txBody>
                    <a:bodyPr/>
                    <a:lstStyle/>
                    <a:p>
                      <a:endParaRPr lang="zh-CN" altLang="en-US" dirty="0"/>
                    </a:p>
                  </a:txBody>
                  <a:tcPr/>
                </a:tc>
                <a:tc>
                  <a:txBody>
                    <a:bodyPr/>
                    <a:lstStyle/>
                    <a:p>
                      <a:r>
                        <a:rPr lang="en-US" altLang="zh-CN" dirty="0" smtClean="0"/>
                        <a:t>HBase</a:t>
                      </a:r>
                      <a:endParaRPr lang="zh-CN" altLang="en-US" dirty="0"/>
                    </a:p>
                  </a:txBody>
                  <a:tcPr/>
                </a:tc>
                <a:tc>
                  <a:txBody>
                    <a:bodyPr/>
                    <a:lstStyle/>
                    <a:p>
                      <a:r>
                        <a:rPr lang="en-US" altLang="zh-CN" dirty="0" smtClean="0"/>
                        <a:t>Dynamo</a:t>
                      </a:r>
                      <a:endParaRPr lang="zh-CN" altLang="en-US" dirty="0"/>
                    </a:p>
                  </a:txBody>
                  <a:tcPr/>
                </a:tc>
                <a:tc>
                  <a:txBody>
                    <a:bodyPr/>
                    <a:lstStyle/>
                    <a:p>
                      <a:r>
                        <a:rPr lang="en-US" altLang="zh-CN" dirty="0" smtClean="0"/>
                        <a:t>MongoDB</a:t>
                      </a:r>
                      <a:endParaRPr lang="zh-CN" altLang="en-US" dirty="0"/>
                    </a:p>
                  </a:txBody>
                  <a:tcPr/>
                </a:tc>
              </a:tr>
              <a:tr h="337078">
                <a:tc>
                  <a:txBody>
                    <a:bodyPr/>
                    <a:lstStyle/>
                    <a:p>
                      <a:r>
                        <a:rPr lang="zh-CN" altLang="en-US" dirty="0" smtClean="0"/>
                        <a:t>数据模型</a:t>
                      </a:r>
                      <a:endParaRPr lang="zh-CN" altLang="en-US" dirty="0"/>
                    </a:p>
                  </a:txBody>
                  <a:tcPr/>
                </a:tc>
                <a:tc>
                  <a:txBody>
                    <a:bodyPr/>
                    <a:lstStyle/>
                    <a:p>
                      <a:pPr algn="ctr"/>
                      <a:r>
                        <a:rPr lang="en-US" altLang="zh-CN" dirty="0" smtClean="0"/>
                        <a:t> </a:t>
                      </a:r>
                      <a:r>
                        <a:rPr lang="zh-CN" altLang="en-US" dirty="0" smtClean="0"/>
                        <a:t>列存储</a:t>
                      </a:r>
                      <a:endParaRPr lang="zh-CN" altLang="en-US" dirty="0"/>
                    </a:p>
                  </a:txBody>
                  <a:tcPr/>
                </a:tc>
                <a:tc>
                  <a:txBody>
                    <a:bodyPr/>
                    <a:lstStyle/>
                    <a:p>
                      <a:pPr algn="ctr"/>
                      <a:r>
                        <a:rPr lang="zh-CN" altLang="en-US" dirty="0" smtClean="0"/>
                        <a:t>键值存储</a:t>
                      </a:r>
                      <a:endParaRPr lang="zh-CN" altLang="en-US" dirty="0"/>
                    </a:p>
                  </a:txBody>
                  <a:tcPr/>
                </a:tc>
                <a:tc>
                  <a:txBody>
                    <a:bodyPr/>
                    <a:lstStyle/>
                    <a:p>
                      <a:pPr algn="ctr"/>
                      <a:r>
                        <a:rPr lang="zh-CN" altLang="en-US" dirty="0" smtClean="0"/>
                        <a:t>文档存储</a:t>
                      </a:r>
                      <a:endParaRPr lang="zh-CN" altLang="en-US" dirty="0"/>
                    </a:p>
                  </a:txBody>
                  <a:tcPr/>
                </a:tc>
              </a:tr>
              <a:tr h="658415">
                <a:tc>
                  <a:txBody>
                    <a:bodyPr/>
                    <a:lstStyle/>
                    <a:p>
                      <a:r>
                        <a:rPr lang="zh-CN" altLang="en-US" dirty="0" smtClean="0"/>
                        <a:t>架构</a:t>
                      </a:r>
                      <a:endParaRPr lang="zh-CN" altLang="en-US" dirty="0"/>
                    </a:p>
                  </a:txBody>
                  <a:tcPr/>
                </a:tc>
                <a:tc>
                  <a:txBody>
                    <a:bodyPr/>
                    <a:lstStyle/>
                    <a:p>
                      <a:pPr algn="ctr"/>
                      <a:r>
                        <a:rPr lang="en-US" altLang="zh-CN" dirty="0" smtClean="0"/>
                        <a:t>Master+</a:t>
                      </a:r>
                    </a:p>
                    <a:p>
                      <a:pPr algn="ctr"/>
                      <a:r>
                        <a:rPr lang="en-US" altLang="zh-CN" dirty="0" smtClean="0"/>
                        <a:t>Tablet Server</a:t>
                      </a:r>
                      <a:endParaRPr lang="zh-CN" altLang="en-US" dirty="0"/>
                    </a:p>
                  </a:txBody>
                  <a:tcPr/>
                </a:tc>
                <a:tc>
                  <a:txBody>
                    <a:bodyPr/>
                    <a:lstStyle/>
                    <a:p>
                      <a:r>
                        <a:rPr lang="zh-CN" altLang="en-US" dirty="0" smtClean="0"/>
                        <a:t>去中心化的分布式数据库</a:t>
                      </a:r>
                      <a:endParaRPr lang="zh-CN" altLang="en-US" dirty="0"/>
                    </a:p>
                  </a:txBody>
                  <a:tcPr/>
                </a:tc>
                <a:tc>
                  <a:txBody>
                    <a:bodyPr/>
                    <a:lstStyle/>
                    <a:p>
                      <a:r>
                        <a:rPr lang="zh-CN" altLang="en-US" dirty="0" smtClean="0"/>
                        <a:t>自动分片与副本集</a:t>
                      </a:r>
                      <a:endParaRPr lang="zh-CN" altLang="en-US" dirty="0"/>
                    </a:p>
                  </a:txBody>
                  <a:tcPr/>
                </a:tc>
              </a:tr>
              <a:tr h="988110">
                <a:tc>
                  <a:txBody>
                    <a:bodyPr/>
                    <a:lstStyle/>
                    <a:p>
                      <a:r>
                        <a:rPr lang="zh-CN" altLang="en-US" dirty="0" smtClean="0"/>
                        <a:t>查询功能</a:t>
                      </a:r>
                      <a:endParaRPr lang="zh-CN" altLang="en-US" dirty="0"/>
                    </a:p>
                  </a:txBody>
                  <a:tcPr/>
                </a:tc>
                <a:tc>
                  <a:txBody>
                    <a:bodyPr/>
                    <a:lstStyle/>
                    <a:p>
                      <a:r>
                        <a:rPr lang="zh-CN" altLang="en-US" dirty="0" smtClean="0"/>
                        <a:t>只能进行单个列的查询、不能进行复合条件查询</a:t>
                      </a:r>
                      <a:endParaRPr lang="zh-CN" altLang="en-US" dirty="0"/>
                    </a:p>
                  </a:txBody>
                  <a:tcPr/>
                </a:tc>
                <a:tc>
                  <a:txBody>
                    <a:bodyPr/>
                    <a:lstStyle/>
                    <a:p>
                      <a:r>
                        <a:rPr lang="zh-CN" altLang="en-US" dirty="0" smtClean="0"/>
                        <a:t>只支持主键查询</a:t>
                      </a:r>
                      <a:endParaRPr lang="zh-CN" altLang="en-US" dirty="0"/>
                    </a:p>
                  </a:txBody>
                  <a:tcPr/>
                </a:tc>
                <a:tc>
                  <a:txBody>
                    <a:bodyPr/>
                    <a:lstStyle/>
                    <a:p>
                      <a:r>
                        <a:rPr lang="zh-CN" altLang="en-US" dirty="0" smtClean="0"/>
                        <a:t>除连接查询外，支持丰富的查询功能</a:t>
                      </a:r>
                      <a:endParaRPr lang="zh-CN" altLang="en-US" dirty="0"/>
                    </a:p>
                  </a:txBody>
                  <a:tcPr/>
                </a:tc>
              </a:tr>
              <a:tr h="589887">
                <a:tc>
                  <a:txBody>
                    <a:bodyPr/>
                    <a:lstStyle/>
                    <a:p>
                      <a:r>
                        <a:rPr lang="zh-CN" altLang="en-US" dirty="0" smtClean="0"/>
                        <a:t>扩展性</a:t>
                      </a:r>
                      <a:endParaRPr lang="zh-CN" altLang="en-US" dirty="0"/>
                    </a:p>
                  </a:txBody>
                  <a:tcPr/>
                </a:tc>
                <a:tc>
                  <a:txBody>
                    <a:bodyPr/>
                    <a:lstStyle/>
                    <a:p>
                      <a:r>
                        <a:rPr lang="zh-CN" altLang="en-US" dirty="0" smtClean="0"/>
                        <a:t>添加</a:t>
                      </a:r>
                      <a:r>
                        <a:rPr lang="en-US" altLang="zh-CN" dirty="0" smtClean="0"/>
                        <a:t>Tablet</a:t>
                      </a:r>
                      <a:r>
                        <a:rPr lang="zh-CN" altLang="en-US" dirty="0" smtClean="0"/>
                        <a:t>服务</a:t>
                      </a:r>
                      <a:endParaRPr lang="zh-CN" altLang="en-US" dirty="0"/>
                    </a:p>
                  </a:txBody>
                  <a:tcPr/>
                </a:tc>
                <a:tc>
                  <a:txBody>
                    <a:bodyPr/>
                    <a:lstStyle/>
                    <a:p>
                      <a:r>
                        <a:rPr lang="zh-CN" altLang="en-US" dirty="0" smtClean="0"/>
                        <a:t>添加节点，表迁移</a:t>
                      </a:r>
                      <a:endParaRPr lang="zh-CN" altLang="en-US" dirty="0"/>
                    </a:p>
                  </a:txBody>
                  <a:tcPr/>
                </a:tc>
                <a:tc>
                  <a:txBody>
                    <a:bodyPr/>
                    <a:lstStyle/>
                    <a:p>
                      <a:r>
                        <a:rPr lang="zh-CN" altLang="en-US" dirty="0" smtClean="0"/>
                        <a:t>添加分片，</a:t>
                      </a:r>
                      <a:r>
                        <a:rPr lang="en-US" altLang="zh-CN" dirty="0" smtClean="0"/>
                        <a:t>chunk</a:t>
                      </a:r>
                      <a:r>
                        <a:rPr lang="zh-CN" altLang="en-US" dirty="0" smtClean="0"/>
                        <a:t>迁移</a:t>
                      </a:r>
                      <a:endParaRPr lang="zh-CN" altLang="en-US" dirty="0"/>
                    </a:p>
                  </a:txBody>
                  <a:tcPr/>
                </a:tc>
              </a:tr>
              <a:tr h="1095504">
                <a:tc>
                  <a:txBody>
                    <a:bodyPr/>
                    <a:lstStyle/>
                    <a:p>
                      <a:r>
                        <a:rPr lang="zh-CN" altLang="en-US" dirty="0" smtClean="0"/>
                        <a:t>接口可用性</a:t>
                      </a:r>
                      <a:endParaRPr lang="zh-CN" altLang="en-US" dirty="0"/>
                    </a:p>
                  </a:txBody>
                  <a:tcPr/>
                </a:tc>
                <a:tc>
                  <a:txBody>
                    <a:bodyPr/>
                    <a:lstStyle/>
                    <a:p>
                      <a:r>
                        <a:rPr lang="zh-CN" altLang="en-US" dirty="0" smtClean="0"/>
                        <a:t>提供</a:t>
                      </a:r>
                      <a:r>
                        <a:rPr lang="en-US" altLang="zh-CN" dirty="0" smtClean="0"/>
                        <a:t>thrift Gateway</a:t>
                      </a:r>
                      <a:r>
                        <a:rPr lang="zh-CN" altLang="en-US" dirty="0" smtClean="0"/>
                        <a:t>，支持</a:t>
                      </a:r>
                      <a:r>
                        <a:rPr lang="en-US" altLang="zh-CN" dirty="0" smtClean="0"/>
                        <a:t>C++</a:t>
                      </a:r>
                      <a:r>
                        <a:rPr lang="zh-CN" altLang="en-US" dirty="0" smtClean="0"/>
                        <a:t>、</a:t>
                      </a:r>
                      <a:r>
                        <a:rPr lang="en-US" altLang="zh-CN" dirty="0" smtClean="0"/>
                        <a:t>PHP</a:t>
                      </a:r>
                      <a:r>
                        <a:rPr lang="zh-CN" altLang="en-US" dirty="0" smtClean="0"/>
                        <a:t>等多种语言</a:t>
                      </a:r>
                      <a:endParaRPr lang="zh-CN" altLang="en-US" dirty="0"/>
                    </a:p>
                  </a:txBody>
                  <a:tcPr/>
                </a:tc>
                <a:tc>
                  <a:txBody>
                    <a:bodyPr/>
                    <a:lstStyle/>
                    <a:p>
                      <a:r>
                        <a:rPr lang="zh-CN" altLang="en-US" dirty="0" smtClean="0"/>
                        <a:t>支持简单的类似</a:t>
                      </a:r>
                      <a:r>
                        <a:rPr lang="en-US" altLang="zh-CN" dirty="0" smtClean="0"/>
                        <a:t>restful</a:t>
                      </a:r>
                      <a:r>
                        <a:rPr lang="zh-CN" altLang="en-US" dirty="0" smtClean="0"/>
                        <a:t>接口</a:t>
                      </a:r>
                      <a:endParaRPr lang="zh-CN" altLang="en-US" dirty="0"/>
                    </a:p>
                  </a:txBody>
                  <a:tcPr/>
                </a:tc>
                <a:tc>
                  <a:txBody>
                    <a:bodyPr/>
                    <a:lstStyle/>
                    <a:p>
                      <a:r>
                        <a:rPr lang="zh-CN" altLang="en-US" dirty="0" smtClean="0"/>
                        <a:t>主流编程语言的驱动程序（</a:t>
                      </a:r>
                      <a:r>
                        <a:rPr lang="en-US" altLang="zh-CN" dirty="0" smtClean="0"/>
                        <a:t>Java</a:t>
                      </a:r>
                      <a:r>
                        <a:rPr lang="zh-CN" altLang="en-US" dirty="0" smtClean="0"/>
                        <a:t>、</a:t>
                      </a:r>
                      <a:r>
                        <a:rPr lang="en-US" altLang="zh-CN" dirty="0" smtClean="0"/>
                        <a:t>C#</a:t>
                      </a:r>
                      <a:r>
                        <a:rPr lang="zh-CN" altLang="en-US" dirty="0" smtClean="0"/>
                        <a:t>、</a:t>
                      </a:r>
                      <a:r>
                        <a:rPr lang="en-US" altLang="zh-CN" dirty="0" smtClean="0"/>
                        <a:t>ruby</a:t>
                      </a:r>
                      <a:r>
                        <a:rPr lang="zh-CN" altLang="en-US" dirty="0" smtClean="0"/>
                        <a:t>等）</a:t>
                      </a:r>
                      <a:endParaRPr lang="zh-CN" altLang="en-US" dirty="0"/>
                    </a:p>
                  </a:txBody>
                  <a:tcPr/>
                </a:tc>
              </a:tr>
            </a:tbl>
          </a:graphicData>
        </a:graphic>
      </p:graphicFrame>
      <p:sp>
        <p:nvSpPr>
          <p:cNvPr id="4" name="TextBox 3"/>
          <p:cNvSpPr txBox="1"/>
          <p:nvPr/>
        </p:nvSpPr>
        <p:spPr>
          <a:xfrm>
            <a:off x="1041750" y="5723964"/>
            <a:ext cx="7016913" cy="369332"/>
          </a:xfrm>
          <a:prstGeom prst="rect">
            <a:avLst/>
          </a:prstGeom>
          <a:noFill/>
        </p:spPr>
        <p:txBody>
          <a:bodyPr wrap="square" rtlCol="0">
            <a:spAutoFit/>
          </a:bodyPr>
          <a:lstStyle/>
          <a:p>
            <a:r>
              <a:rPr lang="en-US" altLang="zh-CN" dirty="0" smtClean="0"/>
              <a:t>MongoDB</a:t>
            </a:r>
            <a:r>
              <a:rPr lang="zh-CN" altLang="en-US" dirty="0" smtClean="0"/>
              <a:t>数据接口支持性好、查询功能丰富，满足系统的需求</a:t>
            </a:r>
            <a:endParaRPr lang="zh-CN" altLang="en-US" dirty="0"/>
          </a:p>
        </p:txBody>
      </p:sp>
      <p:sp>
        <p:nvSpPr>
          <p:cNvPr id="2" name="圆角矩形 1"/>
          <p:cNvSpPr/>
          <p:nvPr/>
        </p:nvSpPr>
        <p:spPr bwMode="auto">
          <a:xfrm>
            <a:off x="549896" y="2708920"/>
            <a:ext cx="7560840" cy="1008112"/>
          </a:xfrm>
          <a:prstGeom prst="roundRect">
            <a:avLst/>
          </a:prstGeom>
          <a:noFill/>
          <a:ln w="127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8460431" y="2348880"/>
            <a:ext cx="204575" cy="2031325"/>
          </a:xfrm>
          <a:prstGeom prst="rect">
            <a:avLst/>
          </a:prstGeom>
          <a:noFill/>
        </p:spPr>
        <p:txBody>
          <a:bodyPr wrap="square" rtlCol="0">
            <a:spAutoFit/>
          </a:bodyPr>
          <a:lstStyle/>
          <a:p>
            <a:r>
              <a:rPr lang="zh-CN" altLang="en-US" dirty="0" smtClean="0"/>
              <a:t>姓名</a:t>
            </a:r>
            <a:endParaRPr lang="en-US" altLang="zh-CN" dirty="0" smtClean="0"/>
          </a:p>
          <a:p>
            <a:endParaRPr lang="en-US" altLang="zh-CN" dirty="0"/>
          </a:p>
          <a:p>
            <a:r>
              <a:rPr lang="zh-CN" altLang="en-US" dirty="0" smtClean="0"/>
              <a:t>诊断日期</a:t>
            </a:r>
            <a:endParaRPr lang="zh-CN" altLang="en-US" dirty="0"/>
          </a:p>
        </p:txBody>
      </p:sp>
      <p:sp>
        <p:nvSpPr>
          <p:cNvPr id="6" name="左大括号 5"/>
          <p:cNvSpPr/>
          <p:nvPr/>
        </p:nvSpPr>
        <p:spPr bwMode="auto">
          <a:xfrm>
            <a:off x="8110736" y="2852936"/>
            <a:ext cx="183886" cy="1152128"/>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9954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3256825" y="1916832"/>
            <a:ext cx="3672408" cy="25121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dirty="0" smtClean="0">
              <a:solidFill>
                <a:srgbClr val="000000"/>
              </a:solidFill>
              <a:latin typeface="Arial" charset="0"/>
            </a:endParaRPr>
          </a:p>
        </p:txBody>
      </p:sp>
      <p:sp>
        <p:nvSpPr>
          <p:cNvPr id="2" name="椭圆 1"/>
          <p:cNvSpPr/>
          <p:nvPr/>
        </p:nvSpPr>
        <p:spPr bwMode="auto">
          <a:xfrm>
            <a:off x="3015941" y="4725144"/>
            <a:ext cx="3058219" cy="1538740"/>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3059832" y="5067187"/>
            <a:ext cx="1458290" cy="92217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4565471" y="5054290"/>
            <a:ext cx="1440431" cy="96247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3117950" y="5388748"/>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3791007" y="5475964"/>
            <a:ext cx="589419" cy="363866"/>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4692855" y="5386249"/>
            <a:ext cx="1164458" cy="630511"/>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4696287" y="5475963"/>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3850985" y="4791668"/>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3208198" y="5475964"/>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3094318" y="5186737"/>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3767926" y="5519493"/>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5355831" y="5566167"/>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4746159" y="5533007"/>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4661784" y="5166821"/>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pic>
        <p:nvPicPr>
          <p:cNvPr id="27" name="Picture 2" descr="D:\毕设\pictrute\dat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611" y="1853016"/>
            <a:ext cx="2009979" cy="144052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箭头连接符 29"/>
          <p:cNvCxnSpPr/>
          <p:nvPr/>
        </p:nvCxnSpPr>
        <p:spPr bwMode="auto">
          <a:xfrm flipH="1" flipV="1">
            <a:off x="4426125" y="4022393"/>
            <a:ext cx="584990" cy="148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直接箭头连接符 30"/>
          <p:cNvCxnSpPr/>
          <p:nvPr/>
        </p:nvCxnSpPr>
        <p:spPr bwMode="auto">
          <a:xfrm flipH="1">
            <a:off x="4427216" y="2772378"/>
            <a:ext cx="545774" cy="147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矩形 32"/>
          <p:cNvSpPr/>
          <p:nvPr/>
        </p:nvSpPr>
        <p:spPr bwMode="auto">
          <a:xfrm>
            <a:off x="5002367" y="3570900"/>
            <a:ext cx="703718" cy="7279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0" name="TextBox 57349"/>
          <p:cNvSpPr txBox="1"/>
          <p:nvPr/>
        </p:nvSpPr>
        <p:spPr>
          <a:xfrm>
            <a:off x="772386" y="1412776"/>
            <a:ext cx="1811714" cy="369332"/>
          </a:xfrm>
          <a:prstGeom prst="rect">
            <a:avLst/>
          </a:prstGeom>
          <a:noFill/>
        </p:spPr>
        <p:txBody>
          <a:bodyPr wrap="none" lIns="91440" tIns="45720" rIns="91440" bIns="45720">
            <a:spAutoFit/>
          </a:bodyPr>
          <a:lstStyle>
            <a:defPPr>
              <a:defRPr lang="zh-CN"/>
            </a:defPPr>
            <a:lvl1pPr algn="ctr">
              <a:defRPr b="1">
                <a:ln w="1905"/>
                <a:solidFill>
                  <a:srgbClr val="0070C0"/>
                </a:solidFill>
                <a:effectLst>
                  <a:innerShdw blurRad="69850" dist="43180" dir="5400000">
                    <a:srgbClr val="000000">
                      <a:alpha val="65000"/>
                    </a:srgbClr>
                  </a:innerShdw>
                </a:effectLst>
              </a:defRPr>
            </a:lvl1pPr>
          </a:lstStyle>
          <a:p>
            <a:r>
              <a:rPr lang="zh-CN" altLang="en-US" dirty="0" smtClean="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关系型数据</a:t>
            </a:r>
            <a:r>
              <a:rPr lang="zh-CN" altLang="en-US" dirty="0">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rPr>
              <a:t>表达</a:t>
            </a: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数据存储模式设计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流程图: 过程 20"/>
          <p:cNvSpPr/>
          <p:nvPr/>
        </p:nvSpPr>
        <p:spPr bwMode="auto">
          <a:xfrm>
            <a:off x="3707904" y="2304949"/>
            <a:ext cx="721235" cy="1910351"/>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4" name="流程图: 过程 23"/>
          <p:cNvSpPr/>
          <p:nvPr/>
        </p:nvSpPr>
        <p:spPr bwMode="auto">
          <a:xfrm>
            <a:off x="3707904" y="2316477"/>
            <a:ext cx="718221" cy="29792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0" name="TextBox 39"/>
          <p:cNvSpPr txBox="1"/>
          <p:nvPr/>
        </p:nvSpPr>
        <p:spPr>
          <a:xfrm>
            <a:off x="3742542" y="2326939"/>
            <a:ext cx="710836" cy="276999"/>
          </a:xfrm>
          <a:prstGeom prst="rect">
            <a:avLst/>
          </a:prstGeom>
          <a:noFill/>
        </p:spPr>
        <p:txBody>
          <a:bodyPr wrap="square" rtlCol="0">
            <a:spAutoFit/>
          </a:bodyPr>
          <a:lstStyle/>
          <a:p>
            <a:r>
              <a:rPr lang="zh-CN" altLang="en-US" sz="1200" dirty="0" smtClean="0"/>
              <a:t>病人类</a:t>
            </a:r>
            <a:endParaRPr lang="zh-CN" altLang="en-US" sz="1200" dirty="0"/>
          </a:p>
        </p:txBody>
      </p:sp>
      <p:sp>
        <p:nvSpPr>
          <p:cNvPr id="25" name="流程图: 过程 24"/>
          <p:cNvSpPr/>
          <p:nvPr/>
        </p:nvSpPr>
        <p:spPr bwMode="auto">
          <a:xfrm>
            <a:off x="4964368" y="2362643"/>
            <a:ext cx="624867" cy="61394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26" name="流程图: 过程 25"/>
          <p:cNvSpPr/>
          <p:nvPr/>
        </p:nvSpPr>
        <p:spPr bwMode="auto">
          <a:xfrm>
            <a:off x="4972990" y="2373748"/>
            <a:ext cx="616245" cy="268665"/>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43" name="TextBox 42"/>
          <p:cNvSpPr txBox="1"/>
          <p:nvPr/>
        </p:nvSpPr>
        <p:spPr>
          <a:xfrm>
            <a:off x="4951315" y="2367752"/>
            <a:ext cx="687121" cy="261610"/>
          </a:xfrm>
          <a:prstGeom prst="rect">
            <a:avLst/>
          </a:prstGeom>
          <a:noFill/>
        </p:spPr>
        <p:txBody>
          <a:bodyPr wrap="square" rtlCol="0">
            <a:spAutoFit/>
          </a:bodyPr>
          <a:lstStyle/>
          <a:p>
            <a:r>
              <a:rPr lang="zh-CN" altLang="en-US" sz="1100" dirty="0" smtClean="0"/>
              <a:t>病史类</a:t>
            </a:r>
            <a:endParaRPr lang="zh-CN" altLang="en-US" sz="1100" dirty="0"/>
          </a:p>
        </p:txBody>
      </p:sp>
      <p:sp>
        <p:nvSpPr>
          <p:cNvPr id="57348" name="流程图: 过程 57347"/>
          <p:cNvSpPr/>
          <p:nvPr/>
        </p:nvSpPr>
        <p:spPr bwMode="auto">
          <a:xfrm>
            <a:off x="5002366" y="3570900"/>
            <a:ext cx="703718" cy="36396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7351" name="TextBox 57350"/>
          <p:cNvSpPr txBox="1"/>
          <p:nvPr/>
        </p:nvSpPr>
        <p:spPr>
          <a:xfrm>
            <a:off x="4993682" y="3549437"/>
            <a:ext cx="806926" cy="430887"/>
          </a:xfrm>
          <a:prstGeom prst="rect">
            <a:avLst/>
          </a:prstGeom>
          <a:noFill/>
        </p:spPr>
        <p:txBody>
          <a:bodyPr wrap="square" rtlCol="0">
            <a:spAutoFit/>
          </a:bodyPr>
          <a:lstStyle/>
          <a:p>
            <a:r>
              <a:rPr lang="zh-CN" altLang="en-US" sz="1100" dirty="0" smtClean="0"/>
              <a:t>问诊</a:t>
            </a:r>
            <a:endParaRPr lang="en-US" altLang="zh-CN" sz="1100" dirty="0" smtClean="0"/>
          </a:p>
          <a:p>
            <a:r>
              <a:rPr lang="zh-CN" altLang="en-US" sz="1100" dirty="0" smtClean="0"/>
              <a:t>信息类</a:t>
            </a:r>
            <a:endParaRPr lang="zh-CN" altLang="en-US" sz="1100" dirty="0"/>
          </a:p>
        </p:txBody>
      </p:sp>
      <p:sp>
        <p:nvSpPr>
          <p:cNvPr id="57353" name="左大括号 57352"/>
          <p:cNvSpPr/>
          <p:nvPr/>
        </p:nvSpPr>
        <p:spPr bwMode="auto">
          <a:xfrm>
            <a:off x="5676796" y="2235249"/>
            <a:ext cx="259758" cy="695436"/>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0" name="左大括号 49"/>
          <p:cNvSpPr/>
          <p:nvPr/>
        </p:nvSpPr>
        <p:spPr bwMode="auto">
          <a:xfrm>
            <a:off x="5710915" y="3201428"/>
            <a:ext cx="259758" cy="1147518"/>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4" name="圆角矩形 57353"/>
          <p:cNvSpPr/>
          <p:nvPr/>
        </p:nvSpPr>
        <p:spPr bwMode="auto">
          <a:xfrm>
            <a:off x="5969072" y="2077497"/>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5" name="TextBox 57354"/>
          <p:cNvSpPr txBox="1"/>
          <p:nvPr/>
        </p:nvSpPr>
        <p:spPr>
          <a:xfrm>
            <a:off x="6054728" y="2090753"/>
            <a:ext cx="720080" cy="276999"/>
          </a:xfrm>
          <a:prstGeom prst="rect">
            <a:avLst/>
          </a:prstGeom>
          <a:noFill/>
        </p:spPr>
        <p:txBody>
          <a:bodyPr wrap="square" rtlCol="0">
            <a:spAutoFit/>
          </a:bodyPr>
          <a:lstStyle/>
          <a:p>
            <a:r>
              <a:rPr lang="zh-CN" altLang="en-US" sz="1200" dirty="0" smtClean="0"/>
              <a:t>个人史</a:t>
            </a:r>
            <a:endParaRPr lang="zh-CN" altLang="en-US" sz="1200" dirty="0"/>
          </a:p>
        </p:txBody>
      </p:sp>
      <p:sp>
        <p:nvSpPr>
          <p:cNvPr id="54" name="圆角矩形 53"/>
          <p:cNvSpPr/>
          <p:nvPr/>
        </p:nvSpPr>
        <p:spPr bwMode="auto">
          <a:xfrm>
            <a:off x="5957729" y="2642413"/>
            <a:ext cx="805736"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5" name="TextBox 54"/>
          <p:cNvSpPr txBox="1"/>
          <p:nvPr/>
        </p:nvSpPr>
        <p:spPr>
          <a:xfrm>
            <a:off x="5994053" y="2681200"/>
            <a:ext cx="720080" cy="276999"/>
          </a:xfrm>
          <a:prstGeom prst="rect">
            <a:avLst/>
          </a:prstGeom>
          <a:noFill/>
        </p:spPr>
        <p:txBody>
          <a:bodyPr wrap="square" rtlCol="0">
            <a:spAutoFit/>
          </a:bodyPr>
          <a:lstStyle/>
          <a:p>
            <a:r>
              <a:rPr lang="zh-CN" altLang="en-US" sz="1200" dirty="0"/>
              <a:t>家族</a:t>
            </a:r>
            <a:r>
              <a:rPr lang="zh-CN" altLang="en-US" sz="1200" dirty="0" smtClean="0"/>
              <a:t>史</a:t>
            </a:r>
            <a:endParaRPr lang="zh-CN" altLang="en-US" sz="1200" dirty="0"/>
          </a:p>
        </p:txBody>
      </p:sp>
      <p:sp>
        <p:nvSpPr>
          <p:cNvPr id="57" name="圆角矩形 56"/>
          <p:cNvSpPr/>
          <p:nvPr/>
        </p:nvSpPr>
        <p:spPr bwMode="auto">
          <a:xfrm>
            <a:off x="6051151" y="3110863"/>
            <a:ext cx="61889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8" name="TextBox 57"/>
          <p:cNvSpPr txBox="1"/>
          <p:nvPr/>
        </p:nvSpPr>
        <p:spPr>
          <a:xfrm>
            <a:off x="6112146" y="3134805"/>
            <a:ext cx="720080" cy="276999"/>
          </a:xfrm>
          <a:prstGeom prst="rect">
            <a:avLst/>
          </a:prstGeom>
          <a:noFill/>
        </p:spPr>
        <p:txBody>
          <a:bodyPr wrap="square" rtlCol="0">
            <a:spAutoFit/>
          </a:bodyPr>
          <a:lstStyle/>
          <a:p>
            <a:r>
              <a:rPr lang="zh-CN" altLang="en-US" sz="1200" dirty="0"/>
              <a:t>观察</a:t>
            </a:r>
          </a:p>
        </p:txBody>
      </p:sp>
      <p:sp>
        <p:nvSpPr>
          <p:cNvPr id="59" name="圆角矩形 58"/>
          <p:cNvSpPr/>
          <p:nvPr/>
        </p:nvSpPr>
        <p:spPr bwMode="auto">
          <a:xfrm>
            <a:off x="6043385" y="3587879"/>
            <a:ext cx="713822" cy="315502"/>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56" name="TextBox 57355"/>
          <p:cNvSpPr txBox="1"/>
          <p:nvPr/>
        </p:nvSpPr>
        <p:spPr>
          <a:xfrm>
            <a:off x="6045316" y="3626382"/>
            <a:ext cx="808055" cy="276999"/>
          </a:xfrm>
          <a:prstGeom prst="rect">
            <a:avLst/>
          </a:prstGeom>
          <a:noFill/>
        </p:spPr>
        <p:txBody>
          <a:bodyPr wrap="square" rtlCol="0">
            <a:spAutoFit/>
          </a:bodyPr>
          <a:lstStyle/>
          <a:p>
            <a:r>
              <a:rPr lang="zh-CN" altLang="en-US" sz="1200" dirty="0" smtClean="0"/>
              <a:t>诊疗结论</a:t>
            </a:r>
            <a:endParaRPr lang="zh-CN" altLang="en-US" sz="1200" dirty="0"/>
          </a:p>
        </p:txBody>
      </p:sp>
      <p:sp>
        <p:nvSpPr>
          <p:cNvPr id="57357" name="圆角矩形 57356"/>
          <p:cNvSpPr/>
          <p:nvPr/>
        </p:nvSpPr>
        <p:spPr bwMode="auto">
          <a:xfrm>
            <a:off x="6009571" y="4029805"/>
            <a:ext cx="753894" cy="358315"/>
          </a:xfrm>
          <a:prstGeom prst="roundRect">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58" name="TextBox 57357"/>
          <p:cNvSpPr txBox="1"/>
          <p:nvPr/>
        </p:nvSpPr>
        <p:spPr>
          <a:xfrm>
            <a:off x="6009571" y="4070462"/>
            <a:ext cx="925231" cy="276999"/>
          </a:xfrm>
          <a:prstGeom prst="rect">
            <a:avLst/>
          </a:prstGeom>
          <a:noFill/>
        </p:spPr>
        <p:txBody>
          <a:bodyPr wrap="square" rtlCol="0">
            <a:spAutoFit/>
          </a:bodyPr>
          <a:lstStyle/>
          <a:p>
            <a:r>
              <a:rPr lang="zh-CN" altLang="en-US" sz="1200" dirty="0" smtClean="0"/>
              <a:t>诊疗方案</a:t>
            </a:r>
            <a:endParaRPr lang="zh-CN" altLang="en-US" sz="1200" dirty="0"/>
          </a:p>
        </p:txBody>
      </p:sp>
      <p:sp>
        <p:nvSpPr>
          <p:cNvPr id="63" name="AutoShape 105"/>
          <p:cNvSpPr>
            <a:spLocks noChangeArrowheads="1"/>
          </p:cNvSpPr>
          <p:nvPr/>
        </p:nvSpPr>
        <p:spPr bwMode="auto">
          <a:xfrm>
            <a:off x="7430707" y="2403043"/>
            <a:ext cx="1111718" cy="1904039"/>
          </a:xfrm>
          <a:prstGeom prst="wedgeRoundRectCallout">
            <a:avLst>
              <a:gd name="adj1" fmla="val -124258"/>
              <a:gd name="adj2" fmla="val -6146"/>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64" name="TextBox 57363"/>
          <p:cNvSpPr txBox="1"/>
          <p:nvPr/>
        </p:nvSpPr>
        <p:spPr>
          <a:xfrm>
            <a:off x="4478109" y="2020439"/>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57365" name="TextBox 57364"/>
          <p:cNvSpPr txBox="1"/>
          <p:nvPr/>
        </p:nvSpPr>
        <p:spPr>
          <a:xfrm>
            <a:off x="5469109" y="2043339"/>
            <a:ext cx="488620" cy="261610"/>
          </a:xfrm>
          <a:prstGeom prst="rect">
            <a:avLst/>
          </a:prstGeom>
          <a:noFill/>
        </p:spPr>
        <p:txBody>
          <a:bodyPr wrap="square" rtlCol="0">
            <a:spAutoFit/>
          </a:bodyPr>
          <a:lstStyle/>
          <a:p>
            <a:r>
              <a:rPr lang="zh-CN" altLang="en-US" sz="1100" dirty="0" smtClean="0"/>
              <a:t>嵌入</a:t>
            </a:r>
            <a:endParaRPr lang="zh-CN" altLang="en-US" sz="1100" dirty="0"/>
          </a:p>
        </p:txBody>
      </p:sp>
      <p:sp>
        <p:nvSpPr>
          <p:cNvPr id="56" name="TextBox 55"/>
          <p:cNvSpPr txBox="1"/>
          <p:nvPr/>
        </p:nvSpPr>
        <p:spPr>
          <a:xfrm rot="16200000">
            <a:off x="6185432" y="2397281"/>
            <a:ext cx="298757" cy="369332"/>
          </a:xfrm>
          <a:prstGeom prst="rect">
            <a:avLst/>
          </a:prstGeom>
          <a:noFill/>
        </p:spPr>
        <p:txBody>
          <a:bodyPr wrap="square" rtlCol="0">
            <a:spAutoFit/>
          </a:bodyPr>
          <a:lstStyle/>
          <a:p>
            <a:r>
              <a:rPr lang="en-US" altLang="zh-CN" dirty="0" smtClean="0"/>
              <a:t>…</a:t>
            </a:r>
            <a:endParaRPr lang="zh-CN" altLang="en-US" dirty="0"/>
          </a:p>
        </p:txBody>
      </p:sp>
      <p:pic>
        <p:nvPicPr>
          <p:cNvPr id="5121" name="Picture 1" descr="C:\Users\FGJ\AppData\Roaming\Tencent\Users\794460205\QQ\WinTemp\RichOle\I@FNOW_G29M0_@CN~Z)HQ@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324" y="3457637"/>
            <a:ext cx="1539265" cy="16823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140618" y="1412776"/>
            <a:ext cx="1933542" cy="369332"/>
          </a:xfrm>
          <a:prstGeom prst="rect">
            <a:avLst/>
          </a:prstGeom>
          <a:noFill/>
        </p:spPr>
        <p:txBody>
          <a:bodyPr wrap="none" lIns="91440" tIns="45720" rIns="91440" bIns="45720">
            <a:spAutoFit/>
          </a:bodyPr>
          <a:lstStyle>
            <a:defPPr>
              <a:defRPr lang="zh-CN"/>
            </a:defPPr>
            <a:lvl1pPr algn="ct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en-US" altLang="zh-CN" dirty="0" err="1">
                <a:latin typeface="+mn-ea"/>
              </a:rPr>
              <a:t>MongoDB</a:t>
            </a:r>
            <a:r>
              <a:rPr lang="zh-CN" altLang="en-US" dirty="0">
                <a:latin typeface="+mn-ea"/>
              </a:rPr>
              <a:t>数据表达</a:t>
            </a:r>
          </a:p>
        </p:txBody>
      </p:sp>
      <p:pic>
        <p:nvPicPr>
          <p:cNvPr id="2051" name="Picture 3" descr="C:\Users\FGJ\AppData\Roaming\Tencent\Users\794460205\QQ\WinTemp\RichOle\L{HMEAIP1}Q26$Q9VE2Y5]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2526839"/>
            <a:ext cx="857432" cy="1629123"/>
          </a:xfrm>
          <a:prstGeom prst="rect">
            <a:avLst/>
          </a:prstGeom>
          <a:noFill/>
          <a:extLst>
            <a:ext uri="{909E8E84-426E-40DD-AFC4-6F175D3DCCD1}">
              <a14:hiddenFill xmlns:a14="http://schemas.microsoft.com/office/drawing/2010/main">
                <a:solidFill>
                  <a:srgbClr val="FFFFFF"/>
                </a:solidFill>
              </a14:hiddenFill>
            </a:ext>
          </a:extLst>
        </p:spPr>
      </p:pic>
      <p:sp>
        <p:nvSpPr>
          <p:cNvPr id="61" name="AutoShape 105"/>
          <p:cNvSpPr>
            <a:spLocks noChangeArrowheads="1"/>
          </p:cNvSpPr>
          <p:nvPr/>
        </p:nvSpPr>
        <p:spPr bwMode="auto">
          <a:xfrm>
            <a:off x="6653348" y="4618598"/>
            <a:ext cx="2101422" cy="1471684"/>
          </a:xfrm>
          <a:prstGeom prst="wedgeRoundRectCallout">
            <a:avLst>
              <a:gd name="adj1" fmla="val -52562"/>
              <a:gd name="adj2" fmla="val -141530"/>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smtClean="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pic>
        <p:nvPicPr>
          <p:cNvPr id="62" name="Picture 2" descr="C:\Users\FGJ\AppData\Roaming\Tencent\Users\794460205\QQ\WinTemp\RichOle\K}WJU}BAW[H[QK[JSTCNNA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9413" y="4841439"/>
            <a:ext cx="1929292" cy="108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467" y="2178699"/>
            <a:ext cx="1066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3167063"/>
            <a:ext cx="819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5393" y="1167382"/>
            <a:ext cx="819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左大括号 1"/>
          <p:cNvSpPr/>
          <p:nvPr/>
        </p:nvSpPr>
        <p:spPr bwMode="auto">
          <a:xfrm>
            <a:off x="5004076" y="890356"/>
            <a:ext cx="526529" cy="1288343"/>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6" name="左大括号 5"/>
          <p:cNvSpPr/>
          <p:nvPr/>
        </p:nvSpPr>
        <p:spPr bwMode="auto">
          <a:xfrm>
            <a:off x="4981575" y="2862810"/>
            <a:ext cx="511122" cy="1276395"/>
          </a:xfrm>
          <a:prstGeom prst="leftBrac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cxnSp>
        <p:nvCxnSpPr>
          <p:cNvPr id="7" name="直接箭头连接符 6"/>
          <p:cNvCxnSpPr>
            <a:stCxn id="1028" idx="1"/>
            <a:endCxn id="1026" idx="3"/>
          </p:cNvCxnSpPr>
          <p:nvPr/>
        </p:nvCxnSpPr>
        <p:spPr bwMode="auto">
          <a:xfrm flipH="1">
            <a:off x="3515267" y="1429320"/>
            <a:ext cx="670126" cy="101131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直接箭头连接符 9"/>
          <p:cNvCxnSpPr>
            <a:stCxn id="1027" idx="1"/>
            <a:endCxn id="1026" idx="3"/>
          </p:cNvCxnSpPr>
          <p:nvPr/>
        </p:nvCxnSpPr>
        <p:spPr bwMode="auto">
          <a:xfrm flipH="1" flipV="1">
            <a:off x="3515267" y="2440637"/>
            <a:ext cx="647158" cy="9883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3494120" y="3063761"/>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17" name="TextBox 16"/>
          <p:cNvSpPr txBox="1"/>
          <p:nvPr/>
        </p:nvSpPr>
        <p:spPr>
          <a:xfrm>
            <a:off x="4992826" y="4234299"/>
            <a:ext cx="488620" cy="261610"/>
          </a:xfrm>
          <a:prstGeom prst="rect">
            <a:avLst/>
          </a:prstGeom>
          <a:noFill/>
        </p:spPr>
        <p:txBody>
          <a:bodyPr wrap="square" rtlCol="0">
            <a:spAutoFit/>
          </a:bodyPr>
          <a:lstStyle/>
          <a:p>
            <a:r>
              <a:rPr lang="zh-CN" altLang="en-US" sz="1100" dirty="0" smtClean="0"/>
              <a:t>嵌入</a:t>
            </a:r>
            <a:endParaRPr lang="zh-CN" altLang="en-US" sz="1100"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662" y="1946029"/>
            <a:ext cx="68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6662" y="1272589"/>
            <a:ext cx="68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6662" y="643507"/>
            <a:ext cx="68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8574" y="2823322"/>
            <a:ext cx="561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1746" y="3841229"/>
            <a:ext cx="561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rot="16200000">
            <a:off x="5740158" y="3388775"/>
            <a:ext cx="298757" cy="523220"/>
          </a:xfrm>
          <a:prstGeom prst="rect">
            <a:avLst/>
          </a:prstGeom>
          <a:noFill/>
        </p:spPr>
        <p:txBody>
          <a:bodyPr wrap="square" rtlCol="0">
            <a:spAutoFit/>
          </a:bodyPr>
          <a:lstStyle/>
          <a:p>
            <a:r>
              <a:rPr lang="en-US" altLang="zh-CN" sz="2800" dirty="0" smtClean="0"/>
              <a:t>…</a:t>
            </a:r>
            <a:endParaRPr lang="zh-CN" altLang="en-US" sz="2800" dirty="0"/>
          </a:p>
        </p:txBody>
      </p:sp>
      <p:sp>
        <p:nvSpPr>
          <p:cNvPr id="27" name="TextBox 26"/>
          <p:cNvSpPr txBox="1"/>
          <p:nvPr/>
        </p:nvSpPr>
        <p:spPr>
          <a:xfrm>
            <a:off x="3515267" y="1665659"/>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28" name="TextBox 27"/>
          <p:cNvSpPr txBox="1"/>
          <p:nvPr/>
        </p:nvSpPr>
        <p:spPr>
          <a:xfrm>
            <a:off x="5004076" y="2208294"/>
            <a:ext cx="488620" cy="261610"/>
          </a:xfrm>
          <a:prstGeom prst="rect">
            <a:avLst/>
          </a:prstGeom>
          <a:noFill/>
        </p:spPr>
        <p:txBody>
          <a:bodyPr wrap="square" rtlCol="0">
            <a:spAutoFit/>
          </a:bodyPr>
          <a:lstStyle/>
          <a:p>
            <a:r>
              <a:rPr lang="zh-CN" altLang="en-US" sz="1100" dirty="0" smtClean="0"/>
              <a:t>嵌入</a:t>
            </a:r>
            <a:endParaRPr lang="zh-CN" altLang="en-US" sz="1100" dirty="0"/>
          </a:p>
        </p:txBody>
      </p:sp>
    </p:spTree>
    <p:extLst>
      <p:ext uri="{BB962C8B-B14F-4D97-AF65-F5344CB8AC3E}">
        <p14:creationId xmlns:p14="http://schemas.microsoft.com/office/powerpoint/2010/main" val="2559699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推理引擎接口</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9"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222" y="3679876"/>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154" y="3722482"/>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474" y="3686469"/>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21989" y="3779817"/>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12"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565" y="4631762"/>
            <a:ext cx="2327055" cy="171465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419872" y="4797152"/>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5122"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539" y="1844824"/>
            <a:ext cx="1750316" cy="152854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1859" y="1844823"/>
            <a:ext cx="2335624" cy="1528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18622" y="1287372"/>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 name="TextBox 2"/>
          <p:cNvSpPr txBox="1"/>
          <p:nvPr/>
        </p:nvSpPr>
        <p:spPr>
          <a:xfrm>
            <a:off x="4816246" y="1330639"/>
            <a:ext cx="1584176" cy="307777"/>
          </a:xfrm>
          <a:prstGeom prst="rect">
            <a:avLst/>
          </a:prstGeom>
          <a:noFill/>
        </p:spPr>
        <p:txBody>
          <a:bodyPr wrap="square" rtlCol="0">
            <a:spAutoFit/>
          </a:bodyPr>
          <a:lstStyle>
            <a:defPPr>
              <a:defRPr lang="zh-CN"/>
            </a:defPPr>
            <a:lvl1pPr>
              <a:defRPr sz="1400"/>
            </a:lvl1pPr>
          </a:lstStyle>
          <a:p>
            <a:r>
              <a:rPr lang="zh-CN" altLang="en-US" dirty="0"/>
              <a:t>贝叶斯网络</a:t>
            </a:r>
          </a:p>
        </p:txBody>
      </p:sp>
      <p:sp>
        <p:nvSpPr>
          <p:cNvPr id="5" name="TextBox 4"/>
          <p:cNvSpPr txBox="1"/>
          <p:nvPr/>
        </p:nvSpPr>
        <p:spPr>
          <a:xfrm>
            <a:off x="7207336" y="1410483"/>
            <a:ext cx="1224136" cy="307777"/>
          </a:xfrm>
          <a:prstGeom prst="rect">
            <a:avLst/>
          </a:prstGeom>
          <a:noFill/>
        </p:spPr>
        <p:txBody>
          <a:bodyPr wrap="square" rtlCol="0">
            <a:spAutoFit/>
          </a:bodyPr>
          <a:lstStyle/>
          <a:p>
            <a:r>
              <a:rPr lang="zh-CN" altLang="en-US" sz="1400" dirty="0"/>
              <a:t>决策树</a:t>
            </a:r>
          </a:p>
        </p:txBody>
      </p:sp>
      <p:pic>
        <p:nvPicPr>
          <p:cNvPr id="5125"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7336" y="1844824"/>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53721" y="1268760"/>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20</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4.</a:t>
            </a:r>
            <a:r>
              <a:rPr lang="zh-CN" altLang="en-US" sz="2800" b="1" dirty="0" smtClean="0">
                <a:solidFill>
                  <a:srgbClr val="FFFFFF"/>
                </a:solidFill>
                <a:latin typeface="Times New Roman" pitchFamily="18" charset="0"/>
                <a:ea typeface="黑体" pitchFamily="49" charset="-122"/>
                <a:cs typeface="Times New Roman" pitchFamily="18" charset="0"/>
              </a:rPr>
              <a:t>数据交互模块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7" name="AutoShape 14"/>
          <p:cNvSpPr>
            <a:spLocks noChangeArrowheads="1"/>
          </p:cNvSpPr>
          <p:nvPr/>
        </p:nvSpPr>
        <p:spPr bwMode="gray">
          <a:xfrm rot="5400000">
            <a:off x="2152262" y="2835100"/>
            <a:ext cx="1002937" cy="1675757"/>
          </a:xfrm>
          <a:prstGeom prst="upArrow">
            <a:avLst>
              <a:gd name="adj1" fmla="val 63898"/>
              <a:gd name="adj2" fmla="val 85770"/>
            </a:avLst>
          </a:prstGeom>
          <a:gradFill rotWithShape="1">
            <a:gsLst>
              <a:gs pos="0">
                <a:srgbClr val="6FC5E3"/>
              </a:gs>
              <a:gs pos="100000">
                <a:srgbClr val="0033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itchFamily="34" charset="0"/>
            </a:endParaRPr>
          </a:p>
        </p:txBody>
      </p:sp>
      <p:sp>
        <p:nvSpPr>
          <p:cNvPr id="18" name="TextBox 17"/>
          <p:cNvSpPr txBox="1"/>
          <p:nvPr/>
        </p:nvSpPr>
        <p:spPr>
          <a:xfrm>
            <a:off x="611560" y="1402704"/>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数据交换格式</a:t>
            </a:r>
            <a:endParaRPr lang="zh-CN" altLang="en-US" dirty="0"/>
          </a:p>
        </p:txBody>
      </p:sp>
      <p:sp>
        <p:nvSpPr>
          <p:cNvPr id="19" name="TextBox 18"/>
          <p:cNvSpPr txBox="1"/>
          <p:nvPr/>
        </p:nvSpPr>
        <p:spPr>
          <a:xfrm>
            <a:off x="310264" y="2934315"/>
            <a:ext cx="1475656" cy="1477328"/>
          </a:xfrm>
          <a:prstGeom prst="rect">
            <a:avLst/>
          </a:prstGeom>
          <a:noFill/>
        </p:spPr>
        <p:txBody>
          <a:bodyPr wrap="square" rtlCol="0">
            <a:spAutoFit/>
          </a:bodyPr>
          <a:lstStyle/>
          <a:p>
            <a:r>
              <a:rPr lang="zh-CN" altLang="en-US" dirty="0" smtClean="0"/>
              <a:t>数据交互模块需要对外提供统一接口，屏蔽内部数据细节</a:t>
            </a:r>
            <a:endParaRPr lang="zh-CN" altLang="en-US" dirty="0"/>
          </a:p>
        </p:txBody>
      </p:sp>
      <p:grpSp>
        <p:nvGrpSpPr>
          <p:cNvPr id="20" name="组合 19"/>
          <p:cNvGrpSpPr/>
          <p:nvPr/>
        </p:nvGrpSpPr>
        <p:grpSpPr>
          <a:xfrm>
            <a:off x="3730685" y="1592916"/>
            <a:ext cx="2155857" cy="1737689"/>
            <a:chOff x="899592" y="1772816"/>
            <a:chExt cx="6991350" cy="1994841"/>
          </a:xfrm>
          <a:solidFill>
            <a:schemeClr val="accent2">
              <a:lumMod val="75000"/>
            </a:schemeClr>
          </a:solidFill>
          <a:effectLst/>
        </p:grpSpPr>
        <p:sp>
          <p:nvSpPr>
            <p:cNvPr id="21"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2"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3"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r>
                <a:rPr lang="en-US" altLang="zh-CN" sz="1400" dirty="0">
                  <a:solidFill>
                    <a:srgbClr val="FFFFCC"/>
                  </a:solidFill>
                  <a:ea typeface="宋体" pitchFamily="2" charset="-122"/>
                </a:rPr>
                <a:t>XML</a:t>
              </a:r>
              <a:endParaRPr lang="en-US" altLang="zh-CN" sz="1400" dirty="0" smtClean="0">
                <a:solidFill>
                  <a:srgbClr val="FFFFCC"/>
                </a:solidFill>
                <a:ea typeface="宋体" pitchFamily="2" charset="-122"/>
              </a:endParaRPr>
            </a:p>
            <a:p>
              <a:pPr marL="285750" indent="-285750">
                <a:lnSpc>
                  <a:spcPts val="2800"/>
                </a:lnSpc>
                <a:buFont typeface="Wingdings" pitchFamily="2" charset="2"/>
                <a:buChar char="Ø"/>
              </a:pPr>
              <a:r>
                <a:rPr lang="zh-CN" altLang="en-US" sz="1100" dirty="0" smtClean="0">
                  <a:solidFill>
                    <a:srgbClr val="FFFFFF"/>
                  </a:solidFill>
                  <a:ea typeface="宋体" pitchFamily="2" charset="-122"/>
                </a:rPr>
                <a:t>文件庞大、传输占带宽</a:t>
              </a:r>
              <a:endParaRPr lang="en-US" altLang="zh-CN" sz="1100" dirty="0" smtClean="0">
                <a:solidFill>
                  <a:srgbClr val="FFFFFF"/>
                </a:solidFill>
                <a:ea typeface="宋体" pitchFamily="2" charset="-122"/>
              </a:endParaRPr>
            </a:p>
            <a:p>
              <a:pPr marL="285750" indent="-285750">
                <a:lnSpc>
                  <a:spcPts val="2800"/>
                </a:lnSpc>
                <a:buFont typeface="Wingdings" pitchFamily="2" charset="2"/>
                <a:buChar char="Ø"/>
              </a:pPr>
              <a:r>
                <a:rPr lang="zh-CN" altLang="en-US" sz="1100" dirty="0">
                  <a:solidFill>
                    <a:srgbClr val="FFFFFF"/>
                  </a:solidFill>
                  <a:ea typeface="宋体" pitchFamily="2" charset="-122"/>
                </a:rPr>
                <a:t>格式</a:t>
              </a:r>
              <a:r>
                <a:rPr lang="zh-CN" altLang="en-US" sz="1100" dirty="0" smtClean="0">
                  <a:solidFill>
                    <a:srgbClr val="FFFFFF"/>
                  </a:solidFill>
                  <a:ea typeface="宋体" pitchFamily="2" charset="-122"/>
                </a:rPr>
                <a:t>复杂，解析</a:t>
              </a:r>
              <a:r>
                <a:rPr lang="zh-CN" altLang="en-US" sz="1100" dirty="0">
                  <a:solidFill>
                    <a:srgbClr val="FFFFFF"/>
                  </a:solidFill>
                  <a:ea typeface="宋体" pitchFamily="2" charset="-122"/>
                </a:rPr>
                <a:t>耗时</a:t>
              </a:r>
              <a:endParaRPr lang="en-US" altLang="zh-CN" sz="1100" dirty="0">
                <a:solidFill>
                  <a:srgbClr val="FFFFFF"/>
                </a:solidFill>
                <a:ea typeface="宋体" pitchFamily="2" charset="-122"/>
              </a:endParaRPr>
            </a:p>
          </p:txBody>
        </p:sp>
      </p:grpSp>
      <p:grpSp>
        <p:nvGrpSpPr>
          <p:cNvPr id="24" name="组合 23"/>
          <p:cNvGrpSpPr/>
          <p:nvPr/>
        </p:nvGrpSpPr>
        <p:grpSpPr>
          <a:xfrm>
            <a:off x="3618952" y="3882219"/>
            <a:ext cx="2400874" cy="1674607"/>
            <a:chOff x="918642" y="3953239"/>
            <a:chExt cx="6991350" cy="1996041"/>
          </a:xfrm>
          <a:solidFill>
            <a:schemeClr val="accent2">
              <a:lumMod val="40000"/>
              <a:lumOff val="60000"/>
            </a:schemeClr>
          </a:solidFill>
          <a:effectLst/>
        </p:grpSpPr>
        <p:sp>
          <p:nvSpPr>
            <p:cNvPr id="2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6" name="Freeform 8"/>
            <p:cNvSpPr>
              <a:spLocks/>
            </p:cNvSpPr>
            <p:nvPr/>
          </p:nvSpPr>
          <p:spPr bwMode="gray">
            <a:xfrm rot="10800000">
              <a:off x="5985942" y="3953239"/>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7" name="Rectangle 9"/>
            <p:cNvSpPr>
              <a:spLocks noChangeArrowheads="1"/>
            </p:cNvSpPr>
            <p:nvPr/>
          </p:nvSpPr>
          <p:spPr bwMode="gray">
            <a:xfrm>
              <a:off x="1104818" y="4130800"/>
              <a:ext cx="6629400" cy="1624881"/>
            </a:xfrm>
            <a:prstGeom prst="rect">
              <a:avLst/>
            </a:prstGeom>
            <a:grpFill/>
            <a:ln w="9525">
              <a:noFill/>
              <a:miter lim="800000"/>
              <a:headEnd/>
              <a:tailEnd/>
            </a:ln>
            <a:effectLst/>
          </p:spPr>
          <p:txBody>
            <a:bodyPr anchor="ctr"/>
            <a:lstStyle/>
            <a:p>
              <a:pPr eaLnBrk="0" hangingPunct="0">
                <a:lnSpc>
                  <a:spcPts val="2800"/>
                </a:lnSpc>
              </a:pPr>
              <a:r>
                <a:rPr lang="en-US" altLang="zh-CN" sz="1200" dirty="0" smtClean="0">
                  <a:solidFill>
                    <a:srgbClr val="FFFFFF"/>
                  </a:solidFill>
                  <a:ea typeface="宋体" pitchFamily="2" charset="-122"/>
                </a:rPr>
                <a:t>                     JSON</a:t>
              </a: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格式简单，解析速度快</a:t>
              </a:r>
              <a:endParaRPr lang="en-US" altLang="zh-CN" sz="1200" dirty="0" smtClean="0">
                <a:solidFill>
                  <a:srgbClr val="FFFFFF"/>
                </a:solidFill>
                <a:ea typeface="宋体" pitchFamily="2" charset="-122"/>
              </a:endParaRP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轻量级文件，占用带宽小</a:t>
              </a:r>
              <a:endParaRPr lang="en-US" altLang="zh-CN" sz="1200" dirty="0" smtClean="0">
                <a:solidFill>
                  <a:srgbClr val="FFFFFF"/>
                </a:solidFill>
                <a:ea typeface="宋体" pitchFamily="2" charset="-122"/>
              </a:endParaRPr>
            </a:p>
          </p:txBody>
        </p:sp>
      </p:grpSp>
      <p:sp>
        <p:nvSpPr>
          <p:cNvPr id="28" name="TextBox 27"/>
          <p:cNvSpPr txBox="1"/>
          <p:nvPr/>
        </p:nvSpPr>
        <p:spPr>
          <a:xfrm>
            <a:off x="1835425" y="3329706"/>
            <a:ext cx="1656184" cy="646331"/>
          </a:xfrm>
          <a:prstGeom prst="rect">
            <a:avLst/>
          </a:prstGeom>
          <a:noFill/>
        </p:spPr>
        <p:txBody>
          <a:bodyPr wrap="square" rtlCol="0">
            <a:spAutoFit/>
          </a:bodyPr>
          <a:lstStyle/>
          <a:p>
            <a:r>
              <a:rPr lang="zh-CN" altLang="en-US" dirty="0"/>
              <a:t>通用的</a:t>
            </a:r>
            <a:r>
              <a:rPr lang="zh-CN" altLang="en-US" dirty="0" smtClean="0"/>
              <a:t>数据</a:t>
            </a:r>
            <a:endParaRPr lang="en-US" altLang="zh-CN" dirty="0" smtClean="0"/>
          </a:p>
          <a:p>
            <a:r>
              <a:rPr lang="zh-CN" altLang="en-US" dirty="0" smtClean="0"/>
              <a:t>交换</a:t>
            </a:r>
            <a:r>
              <a:rPr lang="zh-CN" altLang="en-US" dirty="0"/>
              <a:t>格式</a:t>
            </a:r>
          </a:p>
        </p:txBody>
      </p:sp>
      <p:sp>
        <p:nvSpPr>
          <p:cNvPr id="5" name="矩形 4"/>
          <p:cNvSpPr/>
          <p:nvPr/>
        </p:nvSpPr>
        <p:spPr>
          <a:xfrm>
            <a:off x="6804248" y="3330605"/>
            <a:ext cx="1390124" cy="369332"/>
          </a:xfrm>
          <a:prstGeom prst="rect">
            <a:avLst/>
          </a:prstGeom>
        </p:spPr>
        <p:txBody>
          <a:bodyPr wrap="none">
            <a:spAutoFit/>
          </a:bodyPr>
          <a:lstStyle/>
          <a:p>
            <a:r>
              <a:rPr lang="en-US" altLang="zh-CN" dirty="0" smtClean="0"/>
              <a:t>7527</a:t>
            </a:r>
            <a:r>
              <a:rPr lang="zh-CN" altLang="en-US" dirty="0" smtClean="0"/>
              <a:t>个</a:t>
            </a:r>
            <a:r>
              <a:rPr lang="zh-CN" altLang="en-US" dirty="0"/>
              <a:t>字符</a:t>
            </a:r>
          </a:p>
        </p:txBody>
      </p:sp>
      <p:sp>
        <p:nvSpPr>
          <p:cNvPr id="6" name="矩形 5"/>
          <p:cNvSpPr/>
          <p:nvPr/>
        </p:nvSpPr>
        <p:spPr>
          <a:xfrm>
            <a:off x="6804248" y="6068981"/>
            <a:ext cx="1159292" cy="369332"/>
          </a:xfrm>
          <a:prstGeom prst="rect">
            <a:avLst/>
          </a:prstGeom>
        </p:spPr>
        <p:txBody>
          <a:bodyPr wrap="none">
            <a:spAutoFit/>
          </a:bodyPr>
          <a:lstStyle/>
          <a:p>
            <a:r>
              <a:rPr lang="en-US" altLang="zh-CN" dirty="0" smtClean="0"/>
              <a:t>4946</a:t>
            </a:r>
            <a:r>
              <a:rPr lang="zh-CN" altLang="en-US" dirty="0" smtClean="0"/>
              <a:t>字符</a:t>
            </a:r>
            <a:endParaRPr lang="zh-CN" altLang="en-US" dirty="0"/>
          </a:p>
        </p:txBody>
      </p:sp>
      <p:pic>
        <p:nvPicPr>
          <p:cNvPr id="3074" name="Picture 2" descr="C:\Users\FGJ\AppData\Roaming\Tencent\Users\794460205\QQ\WinTemp\RichOle\QAS@FI}(TS}R$$R)@7M)F(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448" y="1119725"/>
            <a:ext cx="1123861" cy="224800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FGJ\AppData\Roaming\Tencent\Users\794460205\QQ\WinTemp\RichOle\2YYD0H`B}L5GUVVPWF3~ND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344" y="1177756"/>
            <a:ext cx="1305272" cy="2131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9652" y="5925655"/>
            <a:ext cx="4248472" cy="646331"/>
          </a:xfrm>
          <a:prstGeom prst="rect">
            <a:avLst/>
          </a:prstGeom>
          <a:noFill/>
        </p:spPr>
        <p:txBody>
          <a:bodyPr wrap="square" rtlCol="0">
            <a:spAutoFit/>
          </a:bodyPr>
          <a:lstStyle/>
          <a:p>
            <a:r>
              <a:rPr lang="zh-CN" altLang="en-US" dirty="0" smtClean="0"/>
              <a:t>根据老年痴呆症一次问诊过程收集的数据分别用</a:t>
            </a:r>
            <a:r>
              <a:rPr lang="en-US" altLang="zh-CN" dirty="0" smtClean="0"/>
              <a:t>xml</a:t>
            </a:r>
            <a:r>
              <a:rPr lang="zh-CN" altLang="en-US" dirty="0" smtClean="0"/>
              <a:t>格式和</a:t>
            </a:r>
            <a:r>
              <a:rPr lang="en-US" altLang="zh-CN" dirty="0" err="1" smtClean="0"/>
              <a:t>Json</a:t>
            </a:r>
            <a:r>
              <a:rPr lang="zh-CN" altLang="en-US" dirty="0" smtClean="0"/>
              <a:t>格式表示</a:t>
            </a:r>
            <a:endParaRPr lang="zh-CN" altLang="en-US" dirty="0"/>
          </a:p>
        </p:txBody>
      </p:sp>
      <p:sp>
        <p:nvSpPr>
          <p:cNvPr id="7" name="TextBox 6"/>
          <p:cNvSpPr txBox="1"/>
          <p:nvPr/>
        </p:nvSpPr>
        <p:spPr>
          <a:xfrm>
            <a:off x="7075461" y="2024106"/>
            <a:ext cx="592883" cy="369332"/>
          </a:xfrm>
          <a:prstGeom prst="rect">
            <a:avLst/>
          </a:prstGeom>
          <a:noFill/>
        </p:spPr>
        <p:txBody>
          <a:bodyPr wrap="square" rtlCol="0">
            <a:spAutoFit/>
          </a:bodyPr>
          <a:lstStyle/>
          <a:p>
            <a:r>
              <a:rPr lang="en-US" altLang="zh-CN" dirty="0" smtClean="0"/>
              <a:t>…</a:t>
            </a:r>
            <a:endParaRPr lang="zh-CN" altLang="en-US" dirty="0"/>
          </a:p>
        </p:txBody>
      </p:sp>
      <p:pic>
        <p:nvPicPr>
          <p:cNvPr id="3076" name="Picture 4" descr="C:\Users\FGJ\AppData\Roaming\Tencent\Users\794460205\QQ\WinTemp\RichOle\%GIJRD_2S0T{9}X9HK`4IC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963" y="3658482"/>
            <a:ext cx="1121346" cy="228034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FGJ\AppData\Roaming\Tencent\Users\794460205\QQ\WinTemp\RichOle\GR6UQSU5V2GP~`D(OR6Y)N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310" y="3731957"/>
            <a:ext cx="1393170" cy="220687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994343" y="4411643"/>
            <a:ext cx="592883" cy="369332"/>
          </a:xfrm>
          <a:prstGeom prst="rect">
            <a:avLst/>
          </a:prstGeom>
          <a:noFill/>
        </p:spPr>
        <p:txBody>
          <a:bodyPr wrap="square" rtlCol="0">
            <a:spAutoFit/>
          </a:bodyPr>
          <a:lstStyle/>
          <a:p>
            <a:r>
              <a:rPr lang="en-US" altLang="zh-CN" dirty="0" smtClean="0"/>
              <a:t>…</a:t>
            </a:r>
            <a:endParaRPr lang="zh-CN" altLang="en-US" dirty="0"/>
          </a:p>
        </p:txBody>
      </p:sp>
    </p:spTree>
    <p:extLst>
      <p:ext uri="{BB962C8B-B14F-4D97-AF65-F5344CB8AC3E}">
        <p14:creationId xmlns:p14="http://schemas.microsoft.com/office/powerpoint/2010/main" val="3159350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6423516" y="2141248"/>
            <a:ext cx="980786" cy="174238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5.</a:t>
            </a:r>
            <a:r>
              <a:rPr lang="zh-CN" altLang="en-US" sz="2800" b="1" dirty="0" smtClean="0">
                <a:solidFill>
                  <a:srgbClr val="FFFFFF"/>
                </a:solidFill>
                <a:latin typeface="Times New Roman" pitchFamily="18" charset="0"/>
                <a:ea typeface="黑体" pitchFamily="49" charset="-122"/>
                <a:cs typeface="Times New Roman" pitchFamily="18" charset="0"/>
              </a:rPr>
              <a:t>人机接口模块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57200" y="1281156"/>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数据录入展示组件</a:t>
            </a:r>
            <a:endParaRPr lang="zh-CN" altLang="en-US" dirty="0"/>
          </a:p>
        </p:txBody>
      </p:sp>
      <p:sp>
        <p:nvSpPr>
          <p:cNvPr id="16" name="圆角矩形 15"/>
          <p:cNvSpPr/>
          <p:nvPr/>
        </p:nvSpPr>
        <p:spPr bwMode="auto">
          <a:xfrm>
            <a:off x="3273853" y="1990886"/>
            <a:ext cx="2130380" cy="1892750"/>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右箭头 16"/>
          <p:cNvSpPr/>
          <p:nvPr/>
        </p:nvSpPr>
        <p:spPr bwMode="auto">
          <a:xfrm>
            <a:off x="2340919" y="2354453"/>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10800000">
            <a:off x="4083277" y="2846336"/>
            <a:ext cx="711256" cy="3600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518" y="2310184"/>
            <a:ext cx="776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bwMode="auto">
          <a:xfrm>
            <a:off x="3487638" y="2202673"/>
            <a:ext cx="570672" cy="1159858"/>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0" name="TextBox 19"/>
          <p:cNvSpPr txBox="1"/>
          <p:nvPr/>
        </p:nvSpPr>
        <p:spPr>
          <a:xfrm>
            <a:off x="6746228" y="2535601"/>
            <a:ext cx="432048" cy="923330"/>
          </a:xfrm>
          <a:prstGeom prst="rect">
            <a:avLst/>
          </a:prstGeom>
          <a:noFill/>
        </p:spPr>
        <p:txBody>
          <a:bodyPr wrap="square" rtlCol="0">
            <a:spAutoFit/>
          </a:bodyPr>
          <a:lstStyle/>
          <a:p>
            <a:r>
              <a:rPr lang="zh-CN" altLang="en-US" dirty="0" smtClean="0"/>
              <a:t>服务端</a:t>
            </a:r>
            <a:endParaRPr lang="zh-CN" altLang="en-US" dirty="0"/>
          </a:p>
        </p:txBody>
      </p:sp>
      <p:sp>
        <p:nvSpPr>
          <p:cNvPr id="29" name="右箭头 28"/>
          <p:cNvSpPr/>
          <p:nvPr/>
        </p:nvSpPr>
        <p:spPr bwMode="auto">
          <a:xfrm rot="10800000">
            <a:off x="5400304" y="2985917"/>
            <a:ext cx="1023211" cy="33242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1" name="TextBox 20"/>
          <p:cNvSpPr txBox="1"/>
          <p:nvPr/>
        </p:nvSpPr>
        <p:spPr>
          <a:xfrm>
            <a:off x="853959" y="2349807"/>
            <a:ext cx="1354857" cy="369332"/>
          </a:xfrm>
          <a:prstGeom prst="rect">
            <a:avLst/>
          </a:prstGeom>
          <a:noFill/>
        </p:spPr>
        <p:txBody>
          <a:bodyPr wrap="square" rtlCol="0">
            <a:spAutoFit/>
          </a:bodyPr>
          <a:lstStyle/>
          <a:p>
            <a:r>
              <a:rPr lang="zh-CN" altLang="en-US" dirty="0" smtClean="0"/>
              <a:t>输入数据</a:t>
            </a:r>
            <a:endParaRPr lang="zh-CN" altLang="en-US" dirty="0"/>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133" y="44324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562118"/>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08" y="44778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608284"/>
            <a:ext cx="2043515" cy="646331"/>
          </a:xfrm>
          <a:prstGeom prst="rect">
            <a:avLst/>
          </a:prstGeom>
          <a:noFill/>
        </p:spPr>
        <p:txBody>
          <a:bodyPr wrap="square" rtlCol="0">
            <a:spAutoFit/>
          </a:bodyPr>
          <a:lstStyle/>
          <a:p>
            <a:r>
              <a:rPr lang="zh-CN" altLang="en-US" dirty="0" smtClean="0"/>
              <a:t>使用工具设计诊断流程界面</a:t>
            </a:r>
            <a:endParaRPr lang="zh-CN" altLang="en-US" dirty="0"/>
          </a:p>
        </p:txBody>
      </p:sp>
      <p:sp>
        <p:nvSpPr>
          <p:cNvPr id="30" name="TextBox 29"/>
          <p:cNvSpPr txBox="1"/>
          <p:nvPr/>
        </p:nvSpPr>
        <p:spPr>
          <a:xfrm>
            <a:off x="6806725" y="5547349"/>
            <a:ext cx="1656184" cy="923330"/>
          </a:xfrm>
          <a:prstGeom prst="rect">
            <a:avLst/>
          </a:prstGeom>
          <a:noFill/>
        </p:spPr>
        <p:txBody>
          <a:bodyPr wrap="square" rtlCol="0">
            <a:spAutoFit/>
          </a:bodyPr>
          <a:lstStyle/>
          <a:p>
            <a:r>
              <a:rPr lang="zh-CN" altLang="en-US" dirty="0" smtClean="0"/>
              <a:t>系统调用组件打开文件展示界面</a:t>
            </a:r>
            <a:endParaRPr lang="zh-CN" altLang="en-US" dirty="0"/>
          </a:p>
        </p:txBody>
      </p:sp>
      <p:pic>
        <p:nvPicPr>
          <p:cNvPr id="31" name="Picture 4" descr="D:\basic tool\QQ\文档\794460205\Image\XFA]N@570W_3WUP2V{1(YJ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4973" y="4328054"/>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999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736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右箭头 37"/>
          <p:cNvSpPr/>
          <p:nvPr/>
        </p:nvSpPr>
        <p:spPr bwMode="auto">
          <a:xfrm rot="10800000">
            <a:off x="2431199" y="3030110"/>
            <a:ext cx="842653" cy="360041"/>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1" name="TextBox 10"/>
          <p:cNvSpPr txBox="1"/>
          <p:nvPr/>
        </p:nvSpPr>
        <p:spPr>
          <a:xfrm>
            <a:off x="853959" y="3065228"/>
            <a:ext cx="1389621" cy="369332"/>
          </a:xfrm>
          <a:prstGeom prst="rect">
            <a:avLst/>
          </a:prstGeom>
          <a:noFill/>
        </p:spPr>
        <p:txBody>
          <a:bodyPr wrap="square" rtlCol="0">
            <a:spAutoFit/>
          </a:bodyPr>
          <a:lstStyle/>
          <a:p>
            <a:r>
              <a:rPr lang="zh-CN" altLang="en-US" dirty="0" smtClean="0"/>
              <a:t>数据展示</a:t>
            </a:r>
            <a:endParaRPr lang="zh-CN" altLang="en-US" dirty="0"/>
          </a:p>
        </p:txBody>
      </p:sp>
      <p:sp>
        <p:nvSpPr>
          <p:cNvPr id="34" name="TextBox 12"/>
          <p:cNvSpPr txBox="1"/>
          <p:nvPr/>
        </p:nvSpPr>
        <p:spPr>
          <a:xfrm>
            <a:off x="3576856" y="2434524"/>
            <a:ext cx="312066" cy="646331"/>
          </a:xfrm>
          <a:prstGeom prst="rect">
            <a:avLst/>
          </a:prstGeom>
          <a:noFill/>
        </p:spPr>
        <p:txBody>
          <a:bodyPr wrap="square" rtlCol="0">
            <a:spAutoFit/>
          </a:bodyPr>
          <a:lstStyle/>
          <a:p>
            <a:r>
              <a:rPr lang="zh-CN" altLang="en-US" dirty="0" smtClean="0"/>
              <a:t>组件</a:t>
            </a:r>
            <a:endParaRPr lang="zh-CN" altLang="en-US" dirty="0"/>
          </a:p>
        </p:txBody>
      </p:sp>
      <p:sp>
        <p:nvSpPr>
          <p:cNvPr id="35" name="圆角矩形 34"/>
          <p:cNvSpPr/>
          <p:nvPr/>
        </p:nvSpPr>
        <p:spPr bwMode="auto">
          <a:xfrm>
            <a:off x="4510402" y="2229576"/>
            <a:ext cx="607515" cy="1076337"/>
          </a:xfrm>
          <a:prstGeom prst="roundRect">
            <a:avLst/>
          </a:prstGeom>
          <a:solidFill>
            <a:schemeClr val="accent1"/>
          </a:solid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dirty="0">
              <a:latin typeface="Arial" charset="0"/>
              <a:ea typeface="宋体" charset="-122"/>
            </a:endParaRPr>
          </a:p>
        </p:txBody>
      </p:sp>
      <p:sp>
        <p:nvSpPr>
          <p:cNvPr id="36" name="TextBox 12"/>
          <p:cNvSpPr txBox="1"/>
          <p:nvPr/>
        </p:nvSpPr>
        <p:spPr>
          <a:xfrm>
            <a:off x="4486666" y="2326564"/>
            <a:ext cx="686842" cy="923330"/>
          </a:xfrm>
          <a:prstGeom prst="rect">
            <a:avLst/>
          </a:prstGeom>
          <a:noFill/>
        </p:spPr>
        <p:txBody>
          <a:bodyPr wrap="square" rtlCol="0">
            <a:spAutoFit/>
          </a:bodyPr>
          <a:lstStyle/>
          <a:p>
            <a:r>
              <a:rPr lang="zh-CN" altLang="en-US" dirty="0" smtClean="0"/>
              <a:t>数据交互接口</a:t>
            </a:r>
            <a:endParaRPr lang="zh-CN" altLang="en-US" dirty="0"/>
          </a:p>
        </p:txBody>
      </p:sp>
      <p:sp>
        <p:nvSpPr>
          <p:cNvPr id="2" name="文本框 1"/>
          <p:cNvSpPr txBox="1"/>
          <p:nvPr/>
        </p:nvSpPr>
        <p:spPr>
          <a:xfrm>
            <a:off x="3924476" y="3458931"/>
            <a:ext cx="905611" cy="369332"/>
          </a:xfrm>
          <a:prstGeom prst="rect">
            <a:avLst/>
          </a:prstGeom>
          <a:noFill/>
        </p:spPr>
        <p:txBody>
          <a:bodyPr wrap="square" rtlCol="0">
            <a:spAutoFit/>
          </a:bodyPr>
          <a:lstStyle/>
          <a:p>
            <a:r>
              <a:rPr lang="zh-CN" altLang="en-US" dirty="0" smtClean="0"/>
              <a:t>客户端</a:t>
            </a:r>
            <a:endParaRPr lang="zh-CN" altLang="en-US" dirty="0"/>
          </a:p>
        </p:txBody>
      </p:sp>
      <p:sp>
        <p:nvSpPr>
          <p:cNvPr id="37" name="右箭头 36"/>
          <p:cNvSpPr/>
          <p:nvPr/>
        </p:nvSpPr>
        <p:spPr bwMode="auto">
          <a:xfrm>
            <a:off x="4384902" y="48509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216" y="47736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638061"/>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sp>
        <p:nvSpPr>
          <p:cNvPr id="40" name="右箭头 39"/>
          <p:cNvSpPr/>
          <p:nvPr/>
        </p:nvSpPr>
        <p:spPr bwMode="auto">
          <a:xfrm>
            <a:off x="5400305" y="2372885"/>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82648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1547664"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2151669"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矩形 11"/>
          <p:cNvSpPr/>
          <p:nvPr/>
        </p:nvSpPr>
        <p:spPr bwMode="auto">
          <a:xfrm>
            <a:off x="2151669"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3" name="矩形 12"/>
          <p:cNvSpPr/>
          <p:nvPr/>
        </p:nvSpPr>
        <p:spPr bwMode="auto">
          <a:xfrm>
            <a:off x="2151669"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9" name="TextBox 8"/>
          <p:cNvSpPr txBox="1"/>
          <p:nvPr/>
        </p:nvSpPr>
        <p:spPr>
          <a:xfrm>
            <a:off x="2259681" y="1515183"/>
            <a:ext cx="288032" cy="923330"/>
          </a:xfrm>
          <a:prstGeom prst="rect">
            <a:avLst/>
          </a:prstGeom>
          <a:noFill/>
        </p:spPr>
        <p:txBody>
          <a:bodyPr wrap="square" rtlCol="0">
            <a:spAutoFit/>
          </a:bodyPr>
          <a:lstStyle/>
          <a:p>
            <a:r>
              <a:rPr lang="zh-CN" altLang="en-US" dirty="0" smtClean="0"/>
              <a:t>视图层</a:t>
            </a:r>
            <a:endParaRPr lang="zh-CN" altLang="en-US" dirty="0"/>
          </a:p>
        </p:txBody>
      </p:sp>
      <p:sp>
        <p:nvSpPr>
          <p:cNvPr id="10" name="TextBox 9"/>
          <p:cNvSpPr txBox="1"/>
          <p:nvPr/>
        </p:nvSpPr>
        <p:spPr>
          <a:xfrm>
            <a:off x="2259681" y="3015640"/>
            <a:ext cx="288032" cy="923330"/>
          </a:xfrm>
          <a:prstGeom prst="rect">
            <a:avLst/>
          </a:prstGeom>
          <a:noFill/>
        </p:spPr>
        <p:txBody>
          <a:bodyPr wrap="square" rtlCol="0">
            <a:spAutoFit/>
          </a:bodyPr>
          <a:lstStyle/>
          <a:p>
            <a:r>
              <a:rPr lang="zh-CN" altLang="en-US" dirty="0" smtClean="0"/>
              <a:t>控制层</a:t>
            </a:r>
            <a:endParaRPr lang="zh-CN" altLang="en-US" dirty="0"/>
          </a:p>
        </p:txBody>
      </p:sp>
      <p:sp>
        <p:nvSpPr>
          <p:cNvPr id="14" name="TextBox 13"/>
          <p:cNvSpPr txBox="1"/>
          <p:nvPr/>
        </p:nvSpPr>
        <p:spPr>
          <a:xfrm>
            <a:off x="2197522" y="4407495"/>
            <a:ext cx="288032" cy="923330"/>
          </a:xfrm>
          <a:prstGeom prst="rect">
            <a:avLst/>
          </a:prstGeom>
          <a:noFill/>
        </p:spPr>
        <p:txBody>
          <a:bodyPr wrap="square" rtlCol="0">
            <a:spAutoFit/>
          </a:bodyPr>
          <a:lstStyle/>
          <a:p>
            <a:r>
              <a:rPr lang="zh-CN" altLang="en-US" dirty="0" smtClean="0"/>
              <a:t>模型层</a:t>
            </a:r>
            <a:endParaRPr lang="zh-CN" altLang="en-US" dirty="0"/>
          </a:p>
        </p:txBody>
      </p:sp>
      <p:sp>
        <p:nvSpPr>
          <p:cNvPr id="15" name="矩形 14"/>
          <p:cNvSpPr/>
          <p:nvPr/>
        </p:nvSpPr>
        <p:spPr bwMode="auto">
          <a:xfrm>
            <a:off x="2835745"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流程图: 多文档 15"/>
          <p:cNvSpPr/>
          <p:nvPr/>
        </p:nvSpPr>
        <p:spPr bwMode="auto">
          <a:xfrm>
            <a:off x="3015765" y="1691468"/>
            <a:ext cx="720080" cy="570759"/>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流程图: 可选过程 16"/>
          <p:cNvSpPr/>
          <p:nvPr/>
        </p:nvSpPr>
        <p:spPr bwMode="auto">
          <a:xfrm>
            <a:off x="4320577"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19" name="直接箭头连接符 18"/>
          <p:cNvCxnSpPr/>
          <p:nvPr/>
        </p:nvCxnSpPr>
        <p:spPr bwMode="auto">
          <a:xfrm>
            <a:off x="3807853"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5306302"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2151669"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2454495" y="5845121"/>
            <a:ext cx="3377417" cy="369332"/>
          </a:xfrm>
          <a:prstGeom prst="rect">
            <a:avLst/>
          </a:prstGeom>
          <a:noFill/>
        </p:spPr>
        <p:txBody>
          <a:bodyPr wrap="square" rtlCol="0">
            <a:spAutoFit/>
          </a:bodyPr>
          <a:lstStyle/>
          <a:p>
            <a:r>
              <a:rPr lang="zh-CN" altLang="en-US" dirty="0" smtClean="0"/>
              <a:t>基础架构 </a:t>
            </a:r>
            <a:r>
              <a:rPr lang="en-US" altLang="zh-CN" dirty="0" smtClean="0"/>
              <a:t>——ASP.NET MVC</a:t>
            </a:r>
            <a:endParaRPr lang="zh-CN" altLang="en-US" dirty="0"/>
          </a:p>
        </p:txBody>
      </p:sp>
      <p:sp>
        <p:nvSpPr>
          <p:cNvPr id="25" name="TextBox 24"/>
          <p:cNvSpPr txBox="1"/>
          <p:nvPr/>
        </p:nvSpPr>
        <p:spPr>
          <a:xfrm>
            <a:off x="4340221" y="1694183"/>
            <a:ext cx="819929" cy="523220"/>
          </a:xfrm>
          <a:prstGeom prst="rect">
            <a:avLst/>
          </a:prstGeom>
          <a:noFill/>
        </p:spPr>
        <p:txBody>
          <a:bodyPr wrap="square" rtlCol="0">
            <a:spAutoFit/>
          </a:bodyPr>
          <a:lstStyle/>
          <a:p>
            <a:r>
              <a:rPr lang="zh-CN" altLang="en-US" sz="1400" dirty="0" smtClean="0"/>
              <a:t>录入展示组件</a:t>
            </a:r>
            <a:endParaRPr lang="zh-CN" altLang="en-US" sz="1400" dirty="0"/>
          </a:p>
        </p:txBody>
      </p:sp>
      <p:sp>
        <p:nvSpPr>
          <p:cNvPr id="26" name="TextBox 25"/>
          <p:cNvSpPr txBox="1"/>
          <p:nvPr/>
        </p:nvSpPr>
        <p:spPr>
          <a:xfrm>
            <a:off x="3027441" y="1753652"/>
            <a:ext cx="648072" cy="523220"/>
          </a:xfrm>
          <a:prstGeom prst="rect">
            <a:avLst/>
          </a:prstGeom>
          <a:noFill/>
        </p:spPr>
        <p:txBody>
          <a:bodyPr wrap="square" rtlCol="0">
            <a:spAutoFit/>
          </a:bodyPr>
          <a:lstStyle/>
          <a:p>
            <a:r>
              <a:rPr lang="zh-CN" altLang="en-US" sz="1400" dirty="0" smtClean="0"/>
              <a:t>界面配置</a:t>
            </a:r>
            <a:endParaRPr lang="zh-CN" altLang="en-US" sz="1400" dirty="0"/>
          </a:p>
        </p:txBody>
      </p:sp>
      <p:sp>
        <p:nvSpPr>
          <p:cNvPr id="28" name="TextBox 27"/>
          <p:cNvSpPr txBox="1"/>
          <p:nvPr/>
        </p:nvSpPr>
        <p:spPr>
          <a:xfrm>
            <a:off x="5384084" y="1835241"/>
            <a:ext cx="855354" cy="523220"/>
          </a:xfrm>
          <a:prstGeom prst="rect">
            <a:avLst/>
          </a:prstGeom>
          <a:noFill/>
        </p:spPr>
        <p:txBody>
          <a:bodyPr wrap="square" rtlCol="0">
            <a:spAutoFit/>
          </a:bodyPr>
          <a:lstStyle/>
          <a:p>
            <a:r>
              <a:rPr lang="zh-CN" altLang="en-US" sz="1400" dirty="0" smtClean="0"/>
              <a:t>数据交互模块</a:t>
            </a:r>
            <a:endParaRPr lang="zh-CN" altLang="en-US" sz="1400" dirty="0"/>
          </a:p>
        </p:txBody>
      </p:sp>
      <p:sp>
        <p:nvSpPr>
          <p:cNvPr id="30" name="矩形 29"/>
          <p:cNvSpPr/>
          <p:nvPr/>
        </p:nvSpPr>
        <p:spPr bwMode="auto">
          <a:xfrm>
            <a:off x="2785331"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7" name="TextBox 57346"/>
          <p:cNvSpPr txBox="1"/>
          <p:nvPr/>
        </p:nvSpPr>
        <p:spPr>
          <a:xfrm>
            <a:off x="1719621" y="2636673"/>
            <a:ext cx="216024" cy="2585323"/>
          </a:xfrm>
          <a:prstGeom prst="rect">
            <a:avLst/>
          </a:prstGeom>
          <a:noFill/>
        </p:spPr>
        <p:txBody>
          <a:bodyPr wrap="square" rtlCol="0">
            <a:spAutoFit/>
          </a:bodyPr>
          <a:lstStyle/>
          <a:p>
            <a:r>
              <a:rPr lang="zh-CN" altLang="en-US" dirty="0" smtClean="0"/>
              <a:t>云</a:t>
            </a:r>
            <a:endParaRPr lang="en-US" altLang="zh-CN" dirty="0" smtClean="0"/>
          </a:p>
          <a:p>
            <a:endParaRPr lang="en-US" altLang="zh-CN" dirty="0" smtClean="0"/>
          </a:p>
          <a:p>
            <a:endParaRPr lang="en-US" altLang="zh-CN" dirty="0"/>
          </a:p>
          <a:p>
            <a:endParaRPr lang="en-US" altLang="zh-CN" dirty="0"/>
          </a:p>
          <a:p>
            <a:r>
              <a:rPr lang="zh-CN" altLang="en-US" dirty="0" smtClean="0"/>
              <a:t>平</a:t>
            </a:r>
            <a:endParaRPr lang="en-US" altLang="zh-CN" dirty="0" smtClean="0"/>
          </a:p>
          <a:p>
            <a:endParaRPr lang="en-US" altLang="zh-CN" dirty="0" smtClean="0"/>
          </a:p>
          <a:p>
            <a:endParaRPr lang="en-US" altLang="zh-CN" dirty="0" smtClean="0"/>
          </a:p>
          <a:p>
            <a:endParaRPr lang="en-US" altLang="zh-CN" dirty="0"/>
          </a:p>
          <a:p>
            <a:r>
              <a:rPr lang="zh-CN" altLang="en-US" dirty="0" smtClean="0"/>
              <a:t>台</a:t>
            </a:r>
            <a:endParaRPr lang="zh-CN" altLang="en-US" dirty="0"/>
          </a:p>
        </p:txBody>
      </p:sp>
      <p:sp>
        <p:nvSpPr>
          <p:cNvPr id="57351" name="矩形 57350"/>
          <p:cNvSpPr/>
          <p:nvPr/>
        </p:nvSpPr>
        <p:spPr bwMode="auto">
          <a:xfrm>
            <a:off x="3015765"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系统登录</a:t>
            </a:r>
          </a:p>
        </p:txBody>
      </p:sp>
      <p:sp>
        <p:nvSpPr>
          <p:cNvPr id="57352" name="矩形 57351"/>
          <p:cNvSpPr/>
          <p:nvPr/>
        </p:nvSpPr>
        <p:spPr bwMode="auto">
          <a:xfrm>
            <a:off x="4146673"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新入病人信息</a:t>
            </a:r>
          </a:p>
        </p:txBody>
      </p:sp>
      <p:sp>
        <p:nvSpPr>
          <p:cNvPr id="41" name="矩形 40"/>
          <p:cNvSpPr/>
          <p:nvPr/>
        </p:nvSpPr>
        <p:spPr bwMode="auto">
          <a:xfrm>
            <a:off x="4563937"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问诊流程</a:t>
            </a:r>
          </a:p>
        </p:txBody>
      </p:sp>
      <p:sp>
        <p:nvSpPr>
          <p:cNvPr id="42" name="矩形 41"/>
          <p:cNvSpPr/>
          <p:nvPr/>
        </p:nvSpPr>
        <p:spPr bwMode="auto">
          <a:xfrm>
            <a:off x="2917632"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宋体" charset="-122"/>
              </a:rPr>
              <a:t>病人</a:t>
            </a:r>
            <a:r>
              <a:rPr lang="zh-CN" altLang="en-US" sz="1400" dirty="0">
                <a:latin typeface="Arial" charset="0"/>
                <a:ea typeface="宋体" charset="-122"/>
              </a:rPr>
              <a:t>信息</a:t>
            </a:r>
            <a:r>
              <a:rPr kumimoji="0" lang="zh-CN" altLang="en-US" sz="1400" i="0" u="none" strike="noStrike" cap="none" normalizeH="0" baseline="0" dirty="0" smtClean="0">
                <a:ln>
                  <a:noFill/>
                </a:ln>
                <a:solidFill>
                  <a:schemeClr val="tx1"/>
                </a:solidFill>
                <a:effectLst/>
                <a:latin typeface="Arial" charset="0"/>
                <a:ea typeface="宋体" charset="-122"/>
              </a:rPr>
              <a:t>查询</a:t>
            </a:r>
          </a:p>
        </p:txBody>
      </p:sp>
      <p:sp>
        <p:nvSpPr>
          <p:cNvPr id="43" name="矩形 42"/>
          <p:cNvSpPr/>
          <p:nvPr/>
        </p:nvSpPr>
        <p:spPr bwMode="auto">
          <a:xfrm>
            <a:off x="5610223"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3" name="TextBox 57352"/>
          <p:cNvSpPr txBox="1"/>
          <p:nvPr/>
        </p:nvSpPr>
        <p:spPr>
          <a:xfrm>
            <a:off x="5610223" y="3263411"/>
            <a:ext cx="864097" cy="523220"/>
          </a:xfrm>
          <a:prstGeom prst="rect">
            <a:avLst/>
          </a:prstGeom>
          <a:noFill/>
        </p:spPr>
        <p:txBody>
          <a:bodyPr wrap="square" rtlCol="0">
            <a:spAutoFit/>
          </a:bodyPr>
          <a:lstStyle/>
          <a:p>
            <a:r>
              <a:rPr lang="zh-CN" altLang="en-US" sz="1400" dirty="0" smtClean="0"/>
              <a:t>新业务逻辑</a:t>
            </a:r>
            <a:endParaRPr lang="zh-CN" altLang="en-US" sz="1400" dirty="0"/>
          </a:p>
        </p:txBody>
      </p:sp>
      <p:sp>
        <p:nvSpPr>
          <p:cNvPr id="57354" name="TextBox 57353"/>
          <p:cNvSpPr txBox="1"/>
          <p:nvPr/>
        </p:nvSpPr>
        <p:spPr>
          <a:xfrm>
            <a:off x="3284907" y="2238965"/>
            <a:ext cx="1489882" cy="307777"/>
          </a:xfrm>
          <a:prstGeom prst="rect">
            <a:avLst/>
          </a:prstGeom>
          <a:noFill/>
        </p:spPr>
        <p:txBody>
          <a:bodyPr wrap="square" rtlCol="0">
            <a:spAutoFit/>
          </a:bodyPr>
          <a:lstStyle/>
          <a:p>
            <a:r>
              <a:rPr lang="zh-CN" altLang="en-US" sz="1400" dirty="0" smtClean="0"/>
              <a:t>问诊流程页面</a:t>
            </a:r>
            <a:endParaRPr lang="zh-CN" altLang="en-US" sz="1400" dirty="0"/>
          </a:p>
        </p:txBody>
      </p:sp>
      <p:sp>
        <p:nvSpPr>
          <p:cNvPr id="57355" name="矩形 57354"/>
          <p:cNvSpPr/>
          <p:nvPr/>
        </p:nvSpPr>
        <p:spPr bwMode="auto">
          <a:xfrm>
            <a:off x="2785331"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Arial" charset="0"/>
              <a:ea typeface="宋体" charset="-122"/>
            </a:endParaRPr>
          </a:p>
        </p:txBody>
      </p:sp>
      <p:sp>
        <p:nvSpPr>
          <p:cNvPr id="57356" name="矩形 57355"/>
          <p:cNvSpPr/>
          <p:nvPr/>
        </p:nvSpPr>
        <p:spPr bwMode="auto">
          <a:xfrm>
            <a:off x="4750184"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Arial" charset="0"/>
              <a:ea typeface="宋体" charset="-122"/>
            </a:endParaRPr>
          </a:p>
        </p:txBody>
      </p:sp>
      <p:sp>
        <p:nvSpPr>
          <p:cNvPr id="57357" name="流程图: 磁盘 57356"/>
          <p:cNvSpPr/>
          <p:nvPr/>
        </p:nvSpPr>
        <p:spPr bwMode="auto">
          <a:xfrm>
            <a:off x="2812378"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8" name="爆炸形 1 57357"/>
          <p:cNvSpPr/>
          <p:nvPr/>
        </p:nvSpPr>
        <p:spPr bwMode="auto">
          <a:xfrm>
            <a:off x="3736847"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0" name="直接箭头连接符 49"/>
          <p:cNvCxnSpPr/>
          <p:nvPr/>
        </p:nvCxnSpPr>
        <p:spPr bwMode="auto">
          <a:xfrm flipV="1">
            <a:off x="3324604"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3821868"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1" name="矩形 57360"/>
          <p:cNvSpPr/>
          <p:nvPr/>
        </p:nvSpPr>
        <p:spPr bwMode="auto">
          <a:xfrm>
            <a:off x="5524601"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流程图: 磁盘 54"/>
          <p:cNvSpPr/>
          <p:nvPr/>
        </p:nvSpPr>
        <p:spPr bwMode="auto">
          <a:xfrm>
            <a:off x="4794497"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6" name="流程图: 磁盘 55"/>
          <p:cNvSpPr/>
          <p:nvPr/>
        </p:nvSpPr>
        <p:spPr bwMode="auto">
          <a:xfrm>
            <a:off x="4963907"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 name="流程图: 磁盘 56"/>
          <p:cNvSpPr/>
          <p:nvPr/>
        </p:nvSpPr>
        <p:spPr bwMode="auto">
          <a:xfrm>
            <a:off x="2964778"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2" name="TextBox 57361"/>
          <p:cNvSpPr txBox="1"/>
          <p:nvPr/>
        </p:nvSpPr>
        <p:spPr>
          <a:xfrm>
            <a:off x="2785853" y="5184575"/>
            <a:ext cx="773617" cy="307777"/>
          </a:xfrm>
          <a:prstGeom prst="rect">
            <a:avLst/>
          </a:prstGeom>
          <a:noFill/>
        </p:spPr>
        <p:txBody>
          <a:bodyPr wrap="square" rtlCol="0">
            <a:spAutoFit/>
          </a:bodyPr>
          <a:lstStyle/>
          <a:p>
            <a:r>
              <a:rPr lang="zh-CN" altLang="en-US" sz="1400" dirty="0" smtClean="0"/>
              <a:t>知识库</a:t>
            </a:r>
            <a:endParaRPr lang="zh-CN" altLang="en-US" sz="1400" dirty="0"/>
          </a:p>
        </p:txBody>
      </p:sp>
      <p:sp>
        <p:nvSpPr>
          <p:cNvPr id="57363" name="TextBox 57362"/>
          <p:cNvSpPr txBox="1"/>
          <p:nvPr/>
        </p:nvSpPr>
        <p:spPr>
          <a:xfrm>
            <a:off x="3500041" y="5159747"/>
            <a:ext cx="1047671" cy="307777"/>
          </a:xfrm>
          <a:prstGeom prst="rect">
            <a:avLst/>
          </a:prstGeom>
          <a:noFill/>
        </p:spPr>
        <p:txBody>
          <a:bodyPr wrap="square" rtlCol="0">
            <a:spAutoFit/>
          </a:bodyPr>
          <a:lstStyle/>
          <a:p>
            <a:r>
              <a:rPr lang="zh-CN" altLang="en-US" sz="1400" dirty="0" smtClean="0"/>
              <a:t>推理引擎</a:t>
            </a:r>
            <a:endParaRPr lang="zh-CN" altLang="en-US" sz="1400" dirty="0"/>
          </a:p>
        </p:txBody>
      </p:sp>
      <p:sp>
        <p:nvSpPr>
          <p:cNvPr id="57364" name="TextBox 57363"/>
          <p:cNvSpPr txBox="1"/>
          <p:nvPr/>
        </p:nvSpPr>
        <p:spPr>
          <a:xfrm>
            <a:off x="5462828" y="4878920"/>
            <a:ext cx="1095455" cy="523220"/>
          </a:xfrm>
          <a:prstGeom prst="rect">
            <a:avLst/>
          </a:prstGeom>
          <a:noFill/>
        </p:spPr>
        <p:txBody>
          <a:bodyPr wrap="square" rtlCol="0">
            <a:spAutoFit/>
          </a:bodyPr>
          <a:lstStyle/>
          <a:p>
            <a:r>
              <a:rPr lang="en-US" altLang="zh-CN" sz="1400" dirty="0" err="1" smtClean="0"/>
              <a:t>MongoDB</a:t>
            </a:r>
            <a:r>
              <a:rPr lang="en-US" altLang="zh-CN" sz="1400" dirty="0" smtClean="0"/>
              <a:t> </a:t>
            </a:r>
            <a:r>
              <a:rPr lang="zh-CN" altLang="en-US" sz="1400" dirty="0" smtClean="0"/>
              <a:t>存储方案</a:t>
            </a:r>
            <a:endParaRPr lang="zh-CN" altLang="en-US" sz="1400" dirty="0"/>
          </a:p>
        </p:txBody>
      </p:sp>
      <p:sp>
        <p:nvSpPr>
          <p:cNvPr id="61" name="TextBox 60"/>
          <p:cNvSpPr txBox="1"/>
          <p:nvPr/>
        </p:nvSpPr>
        <p:spPr>
          <a:xfrm>
            <a:off x="4750985" y="5212117"/>
            <a:ext cx="773617" cy="307777"/>
          </a:xfrm>
          <a:prstGeom prst="rect">
            <a:avLst/>
          </a:prstGeom>
          <a:noFill/>
        </p:spPr>
        <p:txBody>
          <a:bodyPr wrap="square" rtlCol="0">
            <a:spAutoFit/>
          </a:bodyPr>
          <a:lstStyle/>
          <a:p>
            <a:r>
              <a:rPr lang="zh-CN" altLang="en-US" sz="1400" dirty="0"/>
              <a:t>数据</a:t>
            </a:r>
            <a:r>
              <a:rPr lang="zh-CN" altLang="en-US" sz="1400" dirty="0" smtClean="0"/>
              <a:t>库</a:t>
            </a:r>
            <a:endParaRPr lang="zh-CN" altLang="en-US" sz="1400" dirty="0"/>
          </a:p>
        </p:txBody>
      </p:sp>
      <p:sp>
        <p:nvSpPr>
          <p:cNvPr id="57366" name="矩形 57365"/>
          <p:cNvSpPr/>
          <p:nvPr/>
        </p:nvSpPr>
        <p:spPr bwMode="auto">
          <a:xfrm>
            <a:off x="3041457"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4" name="TextBox 63"/>
          <p:cNvSpPr txBox="1"/>
          <p:nvPr/>
        </p:nvSpPr>
        <p:spPr>
          <a:xfrm>
            <a:off x="2995949" y="4253606"/>
            <a:ext cx="1396834" cy="307777"/>
          </a:xfrm>
          <a:prstGeom prst="rect">
            <a:avLst/>
          </a:prstGeom>
          <a:noFill/>
        </p:spPr>
        <p:txBody>
          <a:bodyPr wrap="square" rtlCol="0">
            <a:spAutoFit/>
          </a:bodyPr>
          <a:lstStyle/>
          <a:p>
            <a:r>
              <a:rPr lang="zh-CN" altLang="en-US" sz="1400" dirty="0" smtClean="0"/>
              <a:t>推理引擎接口</a:t>
            </a:r>
            <a:endParaRPr lang="zh-CN" altLang="en-US" sz="1400" dirty="0"/>
          </a:p>
        </p:txBody>
      </p:sp>
      <p:cxnSp>
        <p:nvCxnSpPr>
          <p:cNvPr id="65" name="直接箭头连接符 64"/>
          <p:cNvCxnSpPr/>
          <p:nvPr/>
        </p:nvCxnSpPr>
        <p:spPr bwMode="auto">
          <a:xfrm flipV="1">
            <a:off x="5252364"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5031989"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68" name="TextBox 57367"/>
          <p:cNvSpPr txBox="1"/>
          <p:nvPr/>
        </p:nvSpPr>
        <p:spPr>
          <a:xfrm>
            <a:off x="5031989" y="4253606"/>
            <a:ext cx="1285231" cy="307777"/>
          </a:xfrm>
          <a:prstGeom prst="rect">
            <a:avLst/>
          </a:prstGeom>
          <a:noFill/>
        </p:spPr>
        <p:txBody>
          <a:bodyPr wrap="square" rtlCol="0">
            <a:spAutoFit/>
          </a:bodyPr>
          <a:lstStyle/>
          <a:p>
            <a:r>
              <a:rPr lang="zh-CN" altLang="en-US" sz="1400" dirty="0" smtClean="0"/>
              <a:t>数据访问接口</a:t>
            </a:r>
            <a:endParaRPr lang="zh-CN" altLang="en-US" sz="1400" dirty="0"/>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04864"/>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5035" t="741" r="49807" b="49259"/>
          <a:stretch/>
        </p:blipFill>
        <p:spPr bwMode="auto">
          <a:xfrm>
            <a:off x="4234339" y="1772816"/>
            <a:ext cx="1869704" cy="11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FGJ\AppData\Roaming\Tencent\Users\794460205\QQ\WinTemp\RichOle\G9RCBLOS7TQ~B{2F@H7[43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4669" y="3212976"/>
            <a:ext cx="1912127" cy="116824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FGJ\AppData\Roaming\Tencent\Users\794460205\QQ\WinTemp\RichOle\_[C3_3FRDKSI9F}A@HD(EV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305" y="4743898"/>
            <a:ext cx="1934491" cy="132880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FGJ\AppData\Roaming\Tencent\Users\794460205\QQ\WinTemp\RichOle\COUC3(}K5NY`T7MYET}Y_X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6568" y="2476793"/>
            <a:ext cx="1968067" cy="1032380"/>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p:cNvSpPr/>
          <p:nvPr/>
        </p:nvSpPr>
        <p:spPr bwMode="auto">
          <a:xfrm>
            <a:off x="2699792" y="2348880"/>
            <a:ext cx="1296144" cy="2392594"/>
          </a:xfrm>
          <a:prstGeom prst="leftBrace">
            <a:avLst>
              <a:gd name="adj1" fmla="val 7313"/>
              <a:gd name="adj2" fmla="val 50000"/>
            </a:avLst>
          </a:prstGeom>
          <a:solidFill>
            <a:srgbClr val="F2F0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2059"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6568" y="3749273"/>
            <a:ext cx="1897393" cy="1263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95322" y="6196662"/>
            <a:ext cx="1851474" cy="369332"/>
          </a:xfrm>
          <a:prstGeom prst="rect">
            <a:avLst/>
          </a:prstGeom>
          <a:noFill/>
        </p:spPr>
        <p:txBody>
          <a:bodyPr wrap="square" rtlCol="0">
            <a:spAutoFit/>
          </a:bodyPr>
          <a:lstStyle/>
          <a:p>
            <a:r>
              <a:rPr lang="zh-CN" altLang="en-US" dirty="0" smtClean="0"/>
              <a:t>问诊页面显示</a:t>
            </a:r>
            <a:endParaRPr lang="zh-CN" altLang="en-US" dirty="0"/>
          </a:p>
        </p:txBody>
      </p:sp>
      <p:sp>
        <p:nvSpPr>
          <p:cNvPr id="4" name="TextBox 3"/>
          <p:cNvSpPr txBox="1"/>
          <p:nvPr/>
        </p:nvSpPr>
        <p:spPr>
          <a:xfrm>
            <a:off x="6588223" y="5229200"/>
            <a:ext cx="1786411" cy="369332"/>
          </a:xfrm>
          <a:prstGeom prst="rect">
            <a:avLst/>
          </a:prstGeom>
          <a:noFill/>
        </p:spPr>
        <p:txBody>
          <a:bodyPr wrap="square" rtlCol="0">
            <a:spAutoFit/>
          </a:bodyPr>
          <a:lstStyle/>
          <a:p>
            <a:r>
              <a:rPr lang="zh-CN" altLang="en-US" dirty="0" smtClean="0"/>
              <a:t>报告页面显示</a:t>
            </a:r>
            <a:endParaRPr lang="zh-CN" altLang="en-US" dirty="0"/>
          </a:p>
        </p:txBody>
      </p:sp>
      <p:sp>
        <p:nvSpPr>
          <p:cNvPr id="5" name="TextBox 4"/>
          <p:cNvSpPr txBox="1"/>
          <p:nvPr/>
        </p:nvSpPr>
        <p:spPr>
          <a:xfrm>
            <a:off x="971600" y="4743898"/>
            <a:ext cx="1584176" cy="369332"/>
          </a:xfrm>
          <a:prstGeom prst="rect">
            <a:avLst/>
          </a:prstGeom>
          <a:noFill/>
        </p:spPr>
        <p:txBody>
          <a:bodyPr wrap="square" rtlCol="0">
            <a:spAutoFit/>
          </a:bodyPr>
          <a:lstStyle/>
          <a:p>
            <a:r>
              <a:rPr lang="zh-CN" altLang="en-US" dirty="0" smtClean="0"/>
              <a:t>系统界面</a:t>
            </a:r>
            <a:endParaRPr lang="zh-CN" altLang="en-US" dirty="0"/>
          </a:p>
        </p:txBody>
      </p:sp>
    </p:spTree>
    <p:extLst>
      <p:ext uri="{BB962C8B-B14F-4D97-AF65-F5344CB8AC3E}">
        <p14:creationId xmlns:p14="http://schemas.microsoft.com/office/powerpoint/2010/main" val="3139173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58061" y="2291498"/>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t>医生录入病人基本信息（病人首次就诊）</a:t>
            </a:r>
            <a:endParaRPr lang="en-US" altLang="zh-CN" dirty="0" smtClean="0"/>
          </a:p>
        </p:txBody>
      </p:sp>
      <p:sp>
        <p:nvSpPr>
          <p:cNvPr id="8" name="TextBox 7"/>
          <p:cNvSpPr txBox="1"/>
          <p:nvPr/>
        </p:nvSpPr>
        <p:spPr>
          <a:xfrm>
            <a:off x="5868144" y="3140968"/>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t>开始问诊，疾病相关信息收集完毕后，医生使用诊断决策支持功能</a:t>
            </a:r>
            <a:endParaRPr lang="en-US" altLang="zh-CN" dirty="0" smtClean="0"/>
          </a:p>
        </p:txBody>
      </p:sp>
      <p:sp>
        <p:nvSpPr>
          <p:cNvPr id="9" name="TextBox 8"/>
          <p:cNvSpPr txBox="1"/>
          <p:nvPr/>
        </p:nvSpPr>
        <p:spPr>
          <a:xfrm>
            <a:off x="6094512"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t>医生得出最终诊断结论后，将本次就诊记录保存</a:t>
            </a:r>
            <a:endParaRPr lang="en-US" altLang="zh-CN"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29" y="1973122"/>
            <a:ext cx="5442543" cy="420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模型层：基于</a:t>
            </a:r>
            <a:r>
              <a:rPr lang="en-US" altLang="zh-CN" sz="2800" b="1" dirty="0" err="1" smtClean="0">
                <a:solidFill>
                  <a:srgbClr val="FFFFFF"/>
                </a:solidFill>
                <a:latin typeface="Times New Roman" pitchFamily="18" charset="0"/>
                <a:ea typeface="黑体" pitchFamily="49" charset="-122"/>
                <a:cs typeface="Times New Roman" pitchFamily="18" charset="0"/>
              </a:rPr>
              <a:t>MongoDB</a:t>
            </a:r>
            <a:r>
              <a:rPr lang="zh-CN" altLang="en-US" sz="2800" b="1" dirty="0" smtClean="0">
                <a:solidFill>
                  <a:srgbClr val="FFFFFF"/>
                </a:solidFill>
                <a:latin typeface="Times New Roman" pitchFamily="18" charset="0"/>
                <a:ea typeface="黑体" pitchFamily="49" charset="-122"/>
                <a:cs typeface="Times New Roman" pitchFamily="18" charset="0"/>
              </a:rPr>
              <a:t>的数据存储</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 name="Picture 2" descr="C:\Users\FGJ\AppData\Roaming\Tencent\Users\794460205\QQ\WinTemp\RichOle\KSTG5DFY07%ZB13BCRRK`7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688" y="3818278"/>
            <a:ext cx="4091618" cy="2525000"/>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dirty="0" smtClean="0">
              <a:solidFill>
                <a:srgbClr val="000000"/>
              </a:solidFill>
              <a:latin typeface="Arial" charset="0"/>
            </a:endParaRPr>
          </a:p>
        </p:txBody>
      </p:sp>
      <p:sp>
        <p:nvSpPr>
          <p:cNvPr id="8" name="圆角矩形 7"/>
          <p:cNvSpPr/>
          <p:nvPr/>
        </p:nvSpPr>
        <p:spPr bwMode="auto">
          <a:xfrm>
            <a:off x="1172182" y="1881332"/>
            <a:ext cx="4552604" cy="571230"/>
          </a:xfrm>
          <a:prstGeom prst="roundRect">
            <a:avLst/>
          </a:prstGeom>
          <a:solidFill>
            <a:schemeClr val="accent3">
              <a:lumMod val="85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9" name="圆角矩形 8"/>
          <p:cNvSpPr/>
          <p:nvPr/>
        </p:nvSpPr>
        <p:spPr bwMode="auto">
          <a:xfrm>
            <a:off x="1174521" y="2383726"/>
            <a:ext cx="4550265" cy="534437"/>
          </a:xfrm>
          <a:prstGeom prst="roundRect">
            <a:avLst/>
          </a:prstGeom>
          <a:solidFill>
            <a:schemeClr val="accent6">
              <a:lumMod val="20000"/>
              <a:lumOff val="80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0" name="矩形 9"/>
          <p:cNvSpPr/>
          <p:nvPr/>
        </p:nvSpPr>
        <p:spPr bwMode="auto">
          <a:xfrm>
            <a:off x="4781751" y="2028447"/>
            <a:ext cx="633616" cy="324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宋体" charset="-122"/>
              </a:rPr>
              <a:t>Save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1" name="矩形 10"/>
          <p:cNvSpPr/>
          <p:nvPr/>
        </p:nvSpPr>
        <p:spPr bwMode="auto">
          <a:xfrm>
            <a:off x="3010916" y="2028447"/>
            <a:ext cx="789385" cy="3031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Update</a:t>
            </a:r>
            <a:endParaRPr lang="zh-CN" altLang="en-US" sz="1200" dirty="0">
              <a:latin typeface="Arial" charset="0"/>
              <a:ea typeface="宋体" charset="-122"/>
            </a:endParaRPr>
          </a:p>
        </p:txBody>
      </p:sp>
      <p:sp>
        <p:nvSpPr>
          <p:cNvPr id="12" name="矩形 11"/>
          <p:cNvSpPr/>
          <p:nvPr/>
        </p:nvSpPr>
        <p:spPr bwMode="auto">
          <a:xfrm>
            <a:off x="3961845" y="2032452"/>
            <a:ext cx="710544" cy="30929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dirty="0" smtClean="0">
                <a:latin typeface="Arial" charset="0"/>
                <a:ea typeface="宋体" charset="-122"/>
              </a:rPr>
              <a:t>Query</a:t>
            </a:r>
            <a:endParaRPr lang="zh-CN" altLang="en-US" sz="1200" dirty="0">
              <a:latin typeface="Arial" charset="0"/>
              <a:ea typeface="宋体" charset="-122"/>
            </a:endParaRPr>
          </a:p>
        </p:txBody>
      </p:sp>
      <p:sp>
        <p:nvSpPr>
          <p:cNvPr id="13" name="矩形 12"/>
          <p:cNvSpPr/>
          <p:nvPr/>
        </p:nvSpPr>
        <p:spPr bwMode="auto">
          <a:xfrm>
            <a:off x="2088908" y="2008684"/>
            <a:ext cx="667500" cy="3165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Arial" charset="0"/>
                <a:ea typeface="宋体" charset="-122"/>
              </a:rPr>
              <a:t>Delete</a:t>
            </a:r>
            <a:endParaRPr kumimoji="0" lang="zh-CN" altLang="en-US" sz="1200" i="0" u="none" strike="noStrike" cap="none" normalizeH="0" baseline="0" dirty="0" smtClean="0">
              <a:ln>
                <a:noFill/>
              </a:ln>
              <a:solidFill>
                <a:schemeClr val="tx1"/>
              </a:solidFill>
              <a:effectLst/>
              <a:latin typeface="Arial" charset="0"/>
              <a:ea typeface="宋体" charset="-122"/>
            </a:endParaRPr>
          </a:p>
        </p:txBody>
      </p:sp>
      <p:sp>
        <p:nvSpPr>
          <p:cNvPr id="14" name="TextBox 13"/>
          <p:cNvSpPr txBox="1"/>
          <p:nvPr/>
        </p:nvSpPr>
        <p:spPr>
          <a:xfrm>
            <a:off x="1303975" y="2028447"/>
            <a:ext cx="893402" cy="276999"/>
          </a:xfrm>
          <a:prstGeom prst="rect">
            <a:avLst/>
          </a:prstGeom>
          <a:noFill/>
          <a:ln>
            <a:noFill/>
          </a:ln>
        </p:spPr>
        <p:txBody>
          <a:bodyPr wrap="square" rtlCol="0">
            <a:spAutoFit/>
          </a:bodyPr>
          <a:lstStyle/>
          <a:p>
            <a:r>
              <a:rPr lang="zh-CN" altLang="en-US" sz="1200" dirty="0" smtClean="0"/>
              <a:t>应用层</a:t>
            </a:r>
            <a:endParaRPr lang="zh-CN" altLang="en-US" sz="1200" dirty="0"/>
          </a:p>
        </p:txBody>
      </p:sp>
      <p:sp>
        <p:nvSpPr>
          <p:cNvPr id="15" name="TextBox 14"/>
          <p:cNvSpPr txBox="1"/>
          <p:nvPr/>
        </p:nvSpPr>
        <p:spPr>
          <a:xfrm>
            <a:off x="1278774" y="2492415"/>
            <a:ext cx="893402" cy="276999"/>
          </a:xfrm>
          <a:prstGeom prst="rect">
            <a:avLst/>
          </a:prstGeom>
          <a:noFill/>
          <a:ln>
            <a:noFill/>
          </a:ln>
        </p:spPr>
        <p:txBody>
          <a:bodyPr wrap="square" rtlCol="0">
            <a:spAutoFit/>
          </a:bodyPr>
          <a:lstStyle/>
          <a:p>
            <a:r>
              <a:rPr lang="zh-CN" altLang="en-US" sz="1200" dirty="0" smtClean="0"/>
              <a:t>服务层</a:t>
            </a:r>
            <a:endParaRPr lang="zh-CN" altLang="en-US" sz="1200" dirty="0"/>
          </a:p>
        </p:txBody>
      </p:sp>
      <p:sp>
        <p:nvSpPr>
          <p:cNvPr id="16" name="圆角矩形 15"/>
          <p:cNvSpPr/>
          <p:nvPr/>
        </p:nvSpPr>
        <p:spPr bwMode="auto">
          <a:xfrm>
            <a:off x="1174520" y="2907352"/>
            <a:ext cx="4549607" cy="593656"/>
          </a:xfrm>
          <a:prstGeom prst="roundRect">
            <a:avLst/>
          </a:prstGeom>
          <a:solidFill>
            <a:srgbClr val="3399FF"/>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7" name="TextBox 16"/>
          <p:cNvSpPr txBox="1"/>
          <p:nvPr/>
        </p:nvSpPr>
        <p:spPr>
          <a:xfrm>
            <a:off x="1319165" y="3065681"/>
            <a:ext cx="893402" cy="276999"/>
          </a:xfrm>
          <a:prstGeom prst="rect">
            <a:avLst/>
          </a:prstGeom>
          <a:noFill/>
          <a:ln>
            <a:noFill/>
          </a:ln>
        </p:spPr>
        <p:txBody>
          <a:bodyPr wrap="square" rtlCol="0">
            <a:spAutoFit/>
          </a:bodyPr>
          <a:lstStyle/>
          <a:p>
            <a:r>
              <a:rPr lang="zh-CN" altLang="en-US" sz="1200" dirty="0" smtClean="0"/>
              <a:t>存储层</a:t>
            </a:r>
            <a:endParaRPr lang="zh-CN" altLang="en-US" sz="1200" dirty="0"/>
          </a:p>
        </p:txBody>
      </p:sp>
      <p:sp>
        <p:nvSpPr>
          <p:cNvPr id="18" name="矩形 17"/>
          <p:cNvSpPr/>
          <p:nvPr/>
        </p:nvSpPr>
        <p:spPr bwMode="auto">
          <a:xfrm>
            <a:off x="2380518" y="3065681"/>
            <a:ext cx="973533" cy="3174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19" name="矩形 18"/>
          <p:cNvSpPr/>
          <p:nvPr/>
        </p:nvSpPr>
        <p:spPr bwMode="auto">
          <a:xfrm>
            <a:off x="3744766" y="3066341"/>
            <a:ext cx="1034053" cy="33087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0" name="TextBox 19"/>
          <p:cNvSpPr txBox="1"/>
          <p:nvPr/>
        </p:nvSpPr>
        <p:spPr>
          <a:xfrm>
            <a:off x="2343073" y="3093277"/>
            <a:ext cx="1172672" cy="276999"/>
          </a:xfrm>
          <a:prstGeom prst="rect">
            <a:avLst/>
          </a:prstGeom>
          <a:noFill/>
          <a:ln>
            <a:noFill/>
          </a:ln>
        </p:spPr>
        <p:txBody>
          <a:bodyPr wrap="square" rtlCol="0">
            <a:spAutoFit/>
          </a:bodyPr>
          <a:lstStyle/>
          <a:p>
            <a:r>
              <a:rPr lang="zh-CN" altLang="en-US" sz="1200" dirty="0" smtClean="0"/>
              <a:t>主从复制</a:t>
            </a:r>
            <a:endParaRPr lang="zh-CN" altLang="en-US" sz="1200" dirty="0"/>
          </a:p>
        </p:txBody>
      </p:sp>
      <p:sp>
        <p:nvSpPr>
          <p:cNvPr id="21" name="TextBox 20"/>
          <p:cNvSpPr txBox="1"/>
          <p:nvPr/>
        </p:nvSpPr>
        <p:spPr>
          <a:xfrm>
            <a:off x="3857040" y="3123116"/>
            <a:ext cx="877332" cy="276999"/>
          </a:xfrm>
          <a:prstGeom prst="rect">
            <a:avLst/>
          </a:prstGeom>
          <a:noFill/>
          <a:ln>
            <a:noFill/>
          </a:ln>
        </p:spPr>
        <p:txBody>
          <a:bodyPr wrap="square" rtlCol="0">
            <a:spAutoFit/>
          </a:bodyPr>
          <a:lstStyle/>
          <a:p>
            <a:r>
              <a:rPr lang="zh-CN" altLang="en-US" sz="1200" dirty="0" smtClean="0"/>
              <a:t>集群分片</a:t>
            </a:r>
            <a:endParaRPr lang="zh-CN" altLang="en-US" sz="1200" dirty="0"/>
          </a:p>
        </p:txBody>
      </p:sp>
      <p:sp>
        <p:nvSpPr>
          <p:cNvPr id="23" name="TextBox 22"/>
          <p:cNvSpPr txBox="1"/>
          <p:nvPr/>
        </p:nvSpPr>
        <p:spPr>
          <a:xfrm>
            <a:off x="4733456" y="5373216"/>
            <a:ext cx="3336245" cy="646331"/>
          </a:xfrm>
          <a:prstGeom prst="rect">
            <a:avLst/>
          </a:prstGeom>
          <a:noFill/>
        </p:spPr>
        <p:txBody>
          <a:bodyPr wrap="square" rtlCol="0">
            <a:spAutoFit/>
          </a:bodyPr>
          <a:lstStyle/>
          <a:p>
            <a:r>
              <a:rPr lang="en-US" altLang="zh-CN" dirty="0" smtClean="0"/>
              <a:t>Windows</a:t>
            </a:r>
            <a:r>
              <a:rPr lang="zh-CN" altLang="en-US" dirty="0" smtClean="0"/>
              <a:t>系统下包含三个存储节点的自动分片集群</a:t>
            </a:r>
            <a:endParaRPr lang="zh-CN" altLang="en-US" dirty="0"/>
          </a:p>
        </p:txBody>
      </p:sp>
      <p:sp>
        <p:nvSpPr>
          <p:cNvPr id="24" name="矩形 23"/>
          <p:cNvSpPr/>
          <p:nvPr/>
        </p:nvSpPr>
        <p:spPr bwMode="auto">
          <a:xfrm>
            <a:off x="2267326" y="2492415"/>
            <a:ext cx="845460" cy="31706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文本框 4"/>
          <p:cNvSpPr txBox="1"/>
          <p:nvPr/>
        </p:nvSpPr>
        <p:spPr>
          <a:xfrm>
            <a:off x="2389914" y="2492595"/>
            <a:ext cx="800583" cy="307777"/>
          </a:xfrm>
          <a:prstGeom prst="rect">
            <a:avLst/>
          </a:prstGeom>
          <a:noFill/>
          <a:ln>
            <a:noFill/>
          </a:ln>
        </p:spPr>
        <p:txBody>
          <a:bodyPr wrap="square" rtlCol="0">
            <a:spAutoFit/>
          </a:bodyPr>
          <a:lstStyle/>
          <a:p>
            <a:r>
              <a:rPr lang="zh-CN" altLang="en-US" sz="1400" dirty="0" smtClean="0"/>
              <a:t>索引</a:t>
            </a:r>
            <a:endParaRPr lang="zh-CN" altLang="en-US" sz="1400" dirty="0"/>
          </a:p>
        </p:txBody>
      </p:sp>
      <p:sp>
        <p:nvSpPr>
          <p:cNvPr id="26" name="矩形 25"/>
          <p:cNvSpPr/>
          <p:nvPr/>
        </p:nvSpPr>
        <p:spPr bwMode="auto">
          <a:xfrm>
            <a:off x="3737788" y="2471319"/>
            <a:ext cx="1021878" cy="317061"/>
          </a:xfrm>
          <a:prstGeom prst="rect">
            <a:avLst/>
          </a:prstGeom>
          <a:solidFill>
            <a:schemeClr val="accent1"/>
          </a:solidFill>
          <a:ln w="9525" cap="flat" cmpd="sng" algn="ctr">
            <a:no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文本框 32"/>
          <p:cNvSpPr txBox="1"/>
          <p:nvPr/>
        </p:nvSpPr>
        <p:spPr>
          <a:xfrm>
            <a:off x="3769591" y="2501699"/>
            <a:ext cx="1183938" cy="307777"/>
          </a:xfrm>
          <a:prstGeom prst="rect">
            <a:avLst/>
          </a:prstGeom>
          <a:noFill/>
          <a:ln>
            <a:noFill/>
          </a:ln>
        </p:spPr>
        <p:txBody>
          <a:bodyPr wrap="square" rtlCol="0">
            <a:spAutoFit/>
          </a:bodyPr>
          <a:lstStyle/>
          <a:p>
            <a:r>
              <a:rPr lang="en-US" altLang="zh-CN" sz="1400" dirty="0" smtClean="0"/>
              <a:t>Mapreduce</a:t>
            </a:r>
            <a:endParaRPr lang="zh-CN" altLang="en-US" sz="1400" dirty="0"/>
          </a:p>
        </p:txBody>
      </p:sp>
      <p:sp>
        <p:nvSpPr>
          <p:cNvPr id="30" name="TextBox 29"/>
          <p:cNvSpPr txBox="1"/>
          <p:nvPr/>
        </p:nvSpPr>
        <p:spPr>
          <a:xfrm>
            <a:off x="6212222" y="1797614"/>
            <a:ext cx="1586993" cy="738664"/>
          </a:xfrm>
          <a:prstGeom prst="rect">
            <a:avLst/>
          </a:prstGeom>
          <a:noFill/>
        </p:spPr>
        <p:txBody>
          <a:bodyPr wrap="square" rtlCol="0">
            <a:spAutoFit/>
          </a:bodyPr>
          <a:lstStyle/>
          <a:p>
            <a:r>
              <a:rPr lang="en-US" altLang="zh-CN" sz="1400" dirty="0" smtClean="0"/>
              <a:t>Pat</a:t>
            </a:r>
            <a:r>
              <a:rPr lang="zh-CN" altLang="en-US" sz="1400" dirty="0" smtClean="0"/>
              <a:t>病人基本信息</a:t>
            </a:r>
            <a:endParaRPr lang="en-US" altLang="zh-CN" sz="1400" dirty="0" smtClean="0"/>
          </a:p>
          <a:p>
            <a:r>
              <a:rPr lang="en-US" altLang="zh-CN" sz="1400" dirty="0" smtClean="0"/>
              <a:t>History </a:t>
            </a:r>
            <a:r>
              <a:rPr lang="zh-CN" altLang="en-US" sz="1400" dirty="0" smtClean="0"/>
              <a:t>病史信息</a:t>
            </a:r>
            <a:endParaRPr lang="en-US" altLang="zh-CN" sz="1400" dirty="0" smtClean="0"/>
          </a:p>
          <a:p>
            <a:r>
              <a:rPr lang="en-US" altLang="zh-CN" sz="1400" dirty="0" err="1" smtClean="0"/>
              <a:t>Inquery</a:t>
            </a:r>
            <a:r>
              <a:rPr lang="en-US" altLang="zh-CN" sz="1400" dirty="0" smtClean="0"/>
              <a:t> </a:t>
            </a:r>
            <a:r>
              <a:rPr lang="zh-CN" altLang="en-US" sz="1400" dirty="0" smtClean="0"/>
              <a:t>问诊信息</a:t>
            </a:r>
            <a:endParaRPr lang="en-US" altLang="zh-CN" sz="1400" dirty="0" smtClean="0"/>
          </a:p>
        </p:txBody>
      </p:sp>
      <p:sp>
        <p:nvSpPr>
          <p:cNvPr id="57344" name="左大括号 57343"/>
          <p:cNvSpPr/>
          <p:nvPr/>
        </p:nvSpPr>
        <p:spPr bwMode="auto">
          <a:xfrm>
            <a:off x="5843061" y="1856545"/>
            <a:ext cx="288032" cy="646903"/>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18848" y="2619558"/>
            <a:ext cx="1800200" cy="369332"/>
          </a:xfrm>
          <a:prstGeom prst="rect">
            <a:avLst/>
          </a:prstGeom>
          <a:noFill/>
        </p:spPr>
        <p:txBody>
          <a:bodyPr wrap="square" rtlCol="0">
            <a:spAutoFit/>
          </a:bodyPr>
          <a:lstStyle/>
          <a:p>
            <a:r>
              <a:rPr lang="zh-CN" altLang="en-US" dirty="0" smtClean="0"/>
              <a:t>疾病需求分析</a:t>
            </a:r>
            <a:endParaRPr lang="zh-CN" altLang="en-US" dirty="0"/>
          </a:p>
        </p:txBody>
      </p:sp>
      <p:sp>
        <p:nvSpPr>
          <p:cNvPr id="4" name="TextBox 3"/>
          <p:cNvSpPr txBox="1"/>
          <p:nvPr/>
        </p:nvSpPr>
        <p:spPr>
          <a:xfrm>
            <a:off x="4918218" y="2567860"/>
            <a:ext cx="1440160" cy="369332"/>
          </a:xfrm>
          <a:prstGeom prst="rect">
            <a:avLst/>
          </a:prstGeom>
          <a:noFill/>
        </p:spPr>
        <p:txBody>
          <a:bodyPr wrap="square" rtlCol="0">
            <a:spAutoFit/>
          </a:bodyPr>
          <a:lstStyle/>
          <a:p>
            <a:r>
              <a:rPr lang="zh-CN" altLang="en-US" dirty="0" smtClean="0"/>
              <a:t>系统实现</a:t>
            </a:r>
            <a:endParaRPr lang="zh-CN" altLang="en-US" dirty="0"/>
          </a:p>
        </p:txBody>
      </p:sp>
      <p:sp>
        <p:nvSpPr>
          <p:cNvPr id="5" name="TextBox 4"/>
          <p:cNvSpPr txBox="1"/>
          <p:nvPr/>
        </p:nvSpPr>
        <p:spPr>
          <a:xfrm>
            <a:off x="7244431" y="2587729"/>
            <a:ext cx="1512168" cy="369332"/>
          </a:xfrm>
          <a:prstGeom prst="rect">
            <a:avLst/>
          </a:prstGeom>
          <a:noFill/>
        </p:spPr>
        <p:txBody>
          <a:bodyPr wrap="square" rtlCol="0">
            <a:spAutoFit/>
          </a:bodyPr>
          <a:lstStyle/>
          <a:p>
            <a:r>
              <a:rPr lang="zh-CN" altLang="en-US" dirty="0" smtClean="0"/>
              <a:t>系统应用</a:t>
            </a:r>
            <a:endParaRPr lang="zh-CN" altLang="en-US" dirty="0"/>
          </a:p>
        </p:txBody>
      </p:sp>
      <p:sp>
        <p:nvSpPr>
          <p:cNvPr id="8" name="TextBox 7"/>
          <p:cNvSpPr txBox="1"/>
          <p:nvPr/>
        </p:nvSpPr>
        <p:spPr>
          <a:xfrm>
            <a:off x="727016" y="3089700"/>
            <a:ext cx="1440160" cy="369332"/>
          </a:xfrm>
          <a:prstGeom prst="rect">
            <a:avLst/>
          </a:prstGeom>
          <a:noFill/>
        </p:spPr>
        <p:txBody>
          <a:bodyPr wrap="square" rtlCol="0">
            <a:spAutoFit/>
          </a:bodyPr>
          <a:lstStyle/>
          <a:p>
            <a:r>
              <a:rPr lang="en-US" altLang="zh-CN" dirty="0" smtClean="0"/>
              <a:t>1.</a:t>
            </a:r>
            <a:r>
              <a:rPr lang="zh-CN" altLang="en-US" dirty="0" smtClean="0"/>
              <a:t>选取病种</a:t>
            </a:r>
            <a:endParaRPr lang="zh-CN" altLang="en-US" dirty="0"/>
          </a:p>
        </p:txBody>
      </p:sp>
      <p:sp>
        <p:nvSpPr>
          <p:cNvPr id="10" name="TextBox 9"/>
          <p:cNvSpPr txBox="1"/>
          <p:nvPr/>
        </p:nvSpPr>
        <p:spPr>
          <a:xfrm>
            <a:off x="695440" y="3553598"/>
            <a:ext cx="1705312" cy="923330"/>
          </a:xfrm>
          <a:prstGeom prst="rect">
            <a:avLst/>
          </a:prstGeom>
          <a:noFill/>
        </p:spPr>
        <p:txBody>
          <a:bodyPr wrap="square" rtlCol="0">
            <a:spAutoFit/>
          </a:bodyPr>
          <a:lstStyle/>
          <a:p>
            <a:r>
              <a:rPr lang="en-US" altLang="zh-CN" dirty="0" smtClean="0"/>
              <a:t>2.</a:t>
            </a:r>
            <a:r>
              <a:rPr lang="zh-CN" altLang="en-US" dirty="0" smtClean="0"/>
              <a:t>针对疾病诊断数据需求进行建模</a:t>
            </a:r>
            <a:endParaRPr lang="zh-CN" altLang="en-US" dirty="0"/>
          </a:p>
        </p:txBody>
      </p:sp>
      <p:sp>
        <p:nvSpPr>
          <p:cNvPr id="11" name="TextBox 10"/>
          <p:cNvSpPr txBox="1"/>
          <p:nvPr/>
        </p:nvSpPr>
        <p:spPr>
          <a:xfrm>
            <a:off x="4810224" y="2824717"/>
            <a:ext cx="1743951" cy="1754326"/>
          </a:xfrm>
          <a:prstGeom prst="rect">
            <a:avLst/>
          </a:prstGeom>
          <a:noFill/>
        </p:spPr>
        <p:txBody>
          <a:bodyPr wrap="square" rtlCol="0">
            <a:spAutoFit/>
          </a:bodyPr>
          <a:lstStyle/>
          <a:p>
            <a:r>
              <a:rPr lang="en-US" altLang="zh-CN" dirty="0" smtClean="0"/>
              <a:t>1.</a:t>
            </a:r>
            <a:r>
              <a:rPr lang="zh-CN" altLang="en-US" dirty="0" smtClean="0"/>
              <a:t>诊断流程界面配置</a:t>
            </a:r>
            <a:endParaRPr lang="en-US" altLang="zh-CN" dirty="0" smtClean="0"/>
          </a:p>
          <a:p>
            <a:r>
              <a:rPr lang="en-US" altLang="zh-CN" dirty="0" smtClean="0"/>
              <a:t>2.</a:t>
            </a:r>
            <a:r>
              <a:rPr lang="zh-CN" altLang="en-US" dirty="0" smtClean="0"/>
              <a:t>数据交互模块实现</a:t>
            </a:r>
            <a:endParaRPr lang="en-US" altLang="zh-CN" dirty="0" smtClean="0"/>
          </a:p>
          <a:p>
            <a:r>
              <a:rPr lang="en-US" altLang="zh-CN" dirty="0" smtClean="0"/>
              <a:t>3.</a:t>
            </a:r>
            <a:r>
              <a:rPr lang="zh-CN" altLang="en-US" dirty="0" smtClean="0"/>
              <a:t>推理引擎实现</a:t>
            </a:r>
            <a:endParaRPr lang="en-US" altLang="zh-CN" dirty="0" smtClean="0"/>
          </a:p>
        </p:txBody>
      </p:sp>
      <p:sp>
        <p:nvSpPr>
          <p:cNvPr id="12" name="TextBox 11"/>
          <p:cNvSpPr txBox="1"/>
          <p:nvPr/>
        </p:nvSpPr>
        <p:spPr>
          <a:xfrm>
            <a:off x="6927426" y="3010044"/>
            <a:ext cx="1781391" cy="1200329"/>
          </a:xfrm>
          <a:prstGeom prst="rect">
            <a:avLst/>
          </a:prstGeom>
          <a:noFill/>
        </p:spPr>
        <p:txBody>
          <a:bodyPr wrap="square" rtlCol="0">
            <a:spAutoFit/>
          </a:bodyPr>
          <a:lstStyle/>
          <a:p>
            <a:r>
              <a:rPr lang="en-US" altLang="zh-CN" dirty="0" smtClean="0"/>
              <a:t>1.</a:t>
            </a:r>
            <a:r>
              <a:rPr lang="zh-CN" altLang="en-US" dirty="0" smtClean="0"/>
              <a:t>云平台部署系统</a:t>
            </a:r>
            <a:endParaRPr lang="en-US" altLang="zh-CN" dirty="0" smtClean="0"/>
          </a:p>
          <a:p>
            <a:r>
              <a:rPr lang="en-US" altLang="zh-CN" dirty="0" smtClean="0"/>
              <a:t>2.</a:t>
            </a:r>
            <a:r>
              <a:rPr lang="zh-CN" altLang="en-US" dirty="0" smtClean="0"/>
              <a:t>临床辅助决策</a:t>
            </a:r>
            <a:endParaRPr lang="en-US" altLang="zh-CN" dirty="0" smtClean="0"/>
          </a:p>
          <a:p>
            <a:r>
              <a:rPr lang="en-US" altLang="zh-CN" dirty="0" smtClean="0"/>
              <a:t>3.</a:t>
            </a:r>
            <a:r>
              <a:rPr lang="zh-CN" altLang="en-US" dirty="0" smtClean="0"/>
              <a:t>临床数据收集</a:t>
            </a:r>
            <a:endParaRPr lang="zh-CN" altLang="en-US" dirty="0"/>
          </a:p>
        </p:txBody>
      </p:sp>
      <p:sp>
        <p:nvSpPr>
          <p:cNvPr id="13" name="TextBox 12"/>
          <p:cNvSpPr txBox="1"/>
          <p:nvPr/>
        </p:nvSpPr>
        <p:spPr>
          <a:xfrm>
            <a:off x="2879812" y="2634410"/>
            <a:ext cx="1368152" cy="369332"/>
          </a:xfrm>
          <a:prstGeom prst="rect">
            <a:avLst/>
          </a:prstGeom>
          <a:noFill/>
        </p:spPr>
        <p:txBody>
          <a:bodyPr wrap="square" rtlCol="0">
            <a:spAutoFit/>
          </a:bodyPr>
          <a:lstStyle/>
          <a:p>
            <a:r>
              <a:rPr lang="zh-CN" altLang="en-US" dirty="0" smtClean="0"/>
              <a:t>推理构建</a:t>
            </a:r>
            <a:endParaRPr lang="zh-CN" altLang="en-US" dirty="0"/>
          </a:p>
        </p:txBody>
      </p:sp>
      <p:sp>
        <p:nvSpPr>
          <p:cNvPr id="14" name="TextBox 13"/>
          <p:cNvSpPr txBox="1"/>
          <p:nvPr/>
        </p:nvSpPr>
        <p:spPr>
          <a:xfrm>
            <a:off x="2672252" y="3101715"/>
            <a:ext cx="1605020" cy="1477328"/>
          </a:xfrm>
          <a:prstGeom prst="rect">
            <a:avLst/>
          </a:prstGeom>
          <a:noFill/>
        </p:spPr>
        <p:txBody>
          <a:bodyPr wrap="square" rtlCol="0">
            <a:spAutoFit/>
          </a:bodyPr>
          <a:lstStyle/>
          <a:p>
            <a:r>
              <a:rPr lang="en-US" altLang="zh-CN" dirty="0" smtClean="0"/>
              <a:t>1.</a:t>
            </a:r>
            <a:r>
              <a:rPr lang="zh-CN" altLang="en-US" dirty="0" smtClean="0"/>
              <a:t>推理方法选择</a:t>
            </a:r>
            <a:endParaRPr lang="en-US" altLang="zh-CN" dirty="0" smtClean="0"/>
          </a:p>
          <a:p>
            <a:r>
              <a:rPr lang="en-US" altLang="zh-CN" dirty="0" smtClean="0"/>
              <a:t>2.</a:t>
            </a:r>
            <a:r>
              <a:rPr lang="zh-CN" altLang="en-US" dirty="0" smtClean="0"/>
              <a:t>知识库构建或更新</a:t>
            </a:r>
            <a:endParaRPr lang="en-US" altLang="zh-CN" dirty="0" smtClean="0"/>
          </a:p>
          <a:p>
            <a:endParaRPr lang="zh-CN" altLang="en-US" dirty="0"/>
          </a:p>
        </p:txBody>
      </p:sp>
      <p:sp>
        <p:nvSpPr>
          <p:cNvPr id="15" name="燕尾形 14"/>
          <p:cNvSpPr/>
          <p:nvPr/>
        </p:nvSpPr>
        <p:spPr bwMode="auto">
          <a:xfrm>
            <a:off x="2239028"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2385886"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4335132"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4481990"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6531376"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6678234"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5473132" y="5095894"/>
            <a:ext cx="1295112" cy="1200329"/>
          </a:xfrm>
          <a:prstGeom prst="rect">
            <a:avLst/>
          </a:prstGeom>
          <a:noFill/>
        </p:spPr>
        <p:txBody>
          <a:bodyPr wrap="square" rtlCol="0">
            <a:spAutoFit/>
          </a:bodyPr>
          <a:lstStyle/>
          <a:p>
            <a:r>
              <a:rPr lang="zh-CN" altLang="en-US" dirty="0" smtClean="0"/>
              <a:t>知识更新</a:t>
            </a:r>
            <a:endParaRPr lang="en-US" altLang="zh-CN" dirty="0" smtClean="0"/>
          </a:p>
          <a:p>
            <a:r>
              <a:rPr lang="en-US" altLang="zh-CN" dirty="0" smtClean="0"/>
              <a:t>OR</a:t>
            </a:r>
            <a:r>
              <a:rPr lang="zh-CN" altLang="en-US" dirty="0" smtClean="0"/>
              <a:t>临床医学研究需求变更</a:t>
            </a:r>
            <a:endParaRPr lang="zh-CN" altLang="en-US" dirty="0"/>
          </a:p>
        </p:txBody>
      </p:sp>
      <p:sp>
        <p:nvSpPr>
          <p:cNvPr id="27" name="燕尾形 26"/>
          <p:cNvSpPr/>
          <p:nvPr/>
        </p:nvSpPr>
        <p:spPr bwMode="auto">
          <a:xfrm rot="9600000">
            <a:off x="7006928" y="4841217"/>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燕尾形 27"/>
          <p:cNvSpPr/>
          <p:nvPr/>
        </p:nvSpPr>
        <p:spPr bwMode="auto">
          <a:xfrm rot="9600000">
            <a:off x="7149762" y="478796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燕尾形 29"/>
          <p:cNvSpPr>
            <a:spLocks/>
          </p:cNvSpPr>
          <p:nvPr/>
        </p:nvSpPr>
        <p:spPr bwMode="auto">
          <a:xfrm rot="13140000">
            <a:off x="4523521" y="4898952"/>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燕尾形 30"/>
          <p:cNvSpPr>
            <a:spLocks/>
          </p:cNvSpPr>
          <p:nvPr/>
        </p:nvSpPr>
        <p:spPr bwMode="auto">
          <a:xfrm rot="13140000">
            <a:off x="4624660" y="498755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圆角矩形 31"/>
          <p:cNvSpPr/>
          <p:nvPr/>
        </p:nvSpPr>
        <p:spPr bwMode="auto">
          <a:xfrm>
            <a:off x="618848" y="2326906"/>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2672252" y="2339020"/>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779846" y="2339020"/>
            <a:ext cx="157853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6949445" y="2339020"/>
            <a:ext cx="1737355"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5306918" y="5031418"/>
            <a:ext cx="1490281" cy="135100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Tree>
    <p:extLst>
      <p:ext uri="{BB962C8B-B14F-4D97-AF65-F5344CB8AC3E}">
        <p14:creationId xmlns:p14="http://schemas.microsoft.com/office/powerpoint/2010/main" val="1283963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2636912"/>
            <a:ext cx="1800200" cy="338554"/>
          </a:xfrm>
          <a:prstGeom prst="rect">
            <a:avLst/>
          </a:prstGeom>
          <a:noFill/>
        </p:spPr>
        <p:txBody>
          <a:bodyPr wrap="square" rtlCol="0">
            <a:spAutoFit/>
          </a:bodyPr>
          <a:lstStyle/>
          <a:p>
            <a:r>
              <a:rPr lang="zh-CN" altLang="en-US" sz="1600" dirty="0" smtClean="0"/>
              <a:t>推理引擎选择</a:t>
            </a:r>
            <a:endParaRPr lang="zh-CN" altLang="en-US" sz="1600" dirty="0"/>
          </a:p>
        </p:txBody>
      </p:sp>
      <p:sp>
        <p:nvSpPr>
          <p:cNvPr id="4" name="TextBox 3"/>
          <p:cNvSpPr txBox="1"/>
          <p:nvPr/>
        </p:nvSpPr>
        <p:spPr>
          <a:xfrm>
            <a:off x="3835201" y="2622011"/>
            <a:ext cx="1578532" cy="338554"/>
          </a:xfrm>
          <a:prstGeom prst="rect">
            <a:avLst/>
          </a:prstGeom>
          <a:noFill/>
        </p:spPr>
        <p:txBody>
          <a:bodyPr wrap="square" rtlCol="0">
            <a:spAutoFit/>
          </a:bodyPr>
          <a:lstStyle/>
          <a:p>
            <a:r>
              <a:rPr lang="zh-CN" altLang="en-US" sz="1600" dirty="0" smtClean="0"/>
              <a:t>问诊界面配置</a:t>
            </a:r>
            <a:endParaRPr lang="zh-CN" altLang="en-US" sz="1600" dirty="0"/>
          </a:p>
        </p:txBody>
      </p:sp>
      <p:sp>
        <p:nvSpPr>
          <p:cNvPr id="5" name="TextBox 4"/>
          <p:cNvSpPr txBox="1"/>
          <p:nvPr/>
        </p:nvSpPr>
        <p:spPr>
          <a:xfrm>
            <a:off x="5777485" y="2622011"/>
            <a:ext cx="1551482" cy="338554"/>
          </a:xfrm>
          <a:prstGeom prst="rect">
            <a:avLst/>
          </a:prstGeom>
          <a:noFill/>
        </p:spPr>
        <p:txBody>
          <a:bodyPr wrap="square" rtlCol="0">
            <a:spAutoFit/>
          </a:bodyPr>
          <a:lstStyle/>
          <a:p>
            <a:r>
              <a:rPr lang="zh-CN" altLang="en-US" sz="1600" dirty="0" smtClean="0"/>
              <a:t>数据交互实现</a:t>
            </a:r>
            <a:endParaRPr lang="zh-CN" altLang="en-US" sz="1600" dirty="0"/>
          </a:p>
        </p:txBody>
      </p:sp>
      <p:sp>
        <p:nvSpPr>
          <p:cNvPr id="13" name="TextBox 12"/>
          <p:cNvSpPr txBox="1"/>
          <p:nvPr/>
        </p:nvSpPr>
        <p:spPr>
          <a:xfrm>
            <a:off x="1988176" y="2622011"/>
            <a:ext cx="1575712" cy="338554"/>
          </a:xfrm>
          <a:prstGeom prst="rect">
            <a:avLst/>
          </a:prstGeom>
          <a:noFill/>
        </p:spPr>
        <p:txBody>
          <a:bodyPr wrap="square" rtlCol="0">
            <a:spAutoFit/>
          </a:bodyPr>
          <a:lstStyle/>
          <a:p>
            <a:r>
              <a:rPr lang="zh-CN" altLang="en-US" sz="1600" dirty="0" smtClean="0"/>
              <a:t>数据模型设计</a:t>
            </a:r>
            <a:endParaRPr lang="zh-CN" altLang="en-US" sz="1600" dirty="0"/>
          </a:p>
        </p:txBody>
      </p:sp>
      <p:sp>
        <p:nvSpPr>
          <p:cNvPr id="15" name="燕尾形 14"/>
          <p:cNvSpPr/>
          <p:nvPr/>
        </p:nvSpPr>
        <p:spPr bwMode="auto">
          <a:xfrm>
            <a:off x="1580826"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1727684"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3397638"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3544496"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5364088"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5510946"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3397639" y="3781443"/>
            <a:ext cx="2667878" cy="338554"/>
          </a:xfrm>
          <a:prstGeom prst="rect">
            <a:avLst/>
          </a:prstGeom>
          <a:noFill/>
        </p:spPr>
        <p:txBody>
          <a:bodyPr wrap="square" rtlCol="0">
            <a:spAutoFit/>
          </a:bodyPr>
          <a:lstStyle/>
          <a:p>
            <a:r>
              <a:rPr lang="zh-CN" altLang="en-US" sz="1600" dirty="0" smtClean="0"/>
              <a:t>知识更新</a:t>
            </a:r>
            <a:r>
              <a:rPr lang="en-US" altLang="zh-CN" sz="1600" dirty="0" smtClean="0"/>
              <a:t>OR</a:t>
            </a:r>
            <a:r>
              <a:rPr lang="zh-CN" altLang="en-US" sz="1600" dirty="0" smtClean="0"/>
              <a:t>临床</a:t>
            </a:r>
            <a:r>
              <a:rPr lang="zh-CN" altLang="en-US" sz="1600" dirty="0" smtClean="0"/>
              <a:t>需求变化</a:t>
            </a:r>
            <a:endParaRPr lang="en-US" altLang="zh-CN" sz="1600" dirty="0" smtClean="0"/>
          </a:p>
        </p:txBody>
      </p:sp>
      <p:sp>
        <p:nvSpPr>
          <p:cNvPr id="27" name="燕尾形 26"/>
          <p:cNvSpPr/>
          <p:nvPr/>
        </p:nvSpPr>
        <p:spPr bwMode="auto">
          <a:xfrm rot="9600000">
            <a:off x="5980166" y="5417693"/>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燕尾形 27"/>
          <p:cNvSpPr/>
          <p:nvPr/>
        </p:nvSpPr>
        <p:spPr bwMode="auto">
          <a:xfrm rot="9600000">
            <a:off x="6123000" y="5364442"/>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燕尾形 29"/>
          <p:cNvSpPr>
            <a:spLocks/>
          </p:cNvSpPr>
          <p:nvPr/>
        </p:nvSpPr>
        <p:spPr bwMode="auto">
          <a:xfrm rot="13140000">
            <a:off x="1865579" y="5129493"/>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燕尾形 30"/>
          <p:cNvSpPr>
            <a:spLocks/>
          </p:cNvSpPr>
          <p:nvPr/>
        </p:nvSpPr>
        <p:spPr bwMode="auto">
          <a:xfrm rot="13140000">
            <a:off x="1966718" y="5218100"/>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圆角矩形 31"/>
          <p:cNvSpPr/>
          <p:nvPr/>
        </p:nvSpPr>
        <p:spPr bwMode="auto">
          <a:xfrm>
            <a:off x="119172" y="2510378"/>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2511449"/>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3836091" y="2511449"/>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5782144" y="2511449"/>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3419872" y="3717032"/>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8" name="燕尾形 37"/>
          <p:cNvSpPr/>
          <p:nvPr/>
        </p:nvSpPr>
        <p:spPr bwMode="auto">
          <a:xfrm>
            <a:off x="7252993"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9" name="燕尾形 38"/>
          <p:cNvSpPr/>
          <p:nvPr/>
        </p:nvSpPr>
        <p:spPr bwMode="auto">
          <a:xfrm>
            <a:off x="7399851" y="260734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0" name="圆角矩形 39"/>
          <p:cNvSpPr/>
          <p:nvPr/>
        </p:nvSpPr>
        <p:spPr bwMode="auto">
          <a:xfrm>
            <a:off x="7668344" y="2512521"/>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41" name="TextBox 40"/>
          <p:cNvSpPr txBox="1"/>
          <p:nvPr/>
        </p:nvSpPr>
        <p:spPr>
          <a:xfrm>
            <a:off x="7882232" y="2634833"/>
            <a:ext cx="1154264" cy="338554"/>
          </a:xfrm>
          <a:prstGeom prst="rect">
            <a:avLst/>
          </a:prstGeom>
          <a:noFill/>
        </p:spPr>
        <p:txBody>
          <a:bodyPr wrap="square" rtlCol="0">
            <a:spAutoFit/>
          </a:bodyPr>
          <a:lstStyle/>
          <a:p>
            <a:r>
              <a:rPr lang="zh-CN" altLang="en-US" sz="1600" dirty="0" smtClean="0"/>
              <a:t>系统应用</a:t>
            </a:r>
            <a:endParaRPr lang="zh-CN" altLang="en-US" sz="1600" dirty="0"/>
          </a:p>
        </p:txBody>
      </p:sp>
      <p:sp>
        <p:nvSpPr>
          <p:cNvPr id="43" name="Freeform 3"/>
          <p:cNvSpPr>
            <a:spLocks/>
          </p:cNvSpPr>
          <p:nvPr/>
        </p:nvSpPr>
        <p:spPr bwMode="gray">
          <a:xfrm rot="15775734">
            <a:off x="7212847" y="2516521"/>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
        <p:nvSpPr>
          <p:cNvPr id="44" name="Freeform 3"/>
          <p:cNvSpPr>
            <a:spLocks/>
          </p:cNvSpPr>
          <p:nvPr/>
        </p:nvSpPr>
        <p:spPr bwMode="gray">
          <a:xfrm rot="17529143">
            <a:off x="1594007" y="2580934"/>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p>
        </p:txBody>
      </p:sp>
    </p:spTree>
    <p:extLst>
      <p:ext uri="{BB962C8B-B14F-4D97-AF65-F5344CB8AC3E}">
        <p14:creationId xmlns:p14="http://schemas.microsoft.com/office/powerpoint/2010/main" val="290608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763688" y="1412776"/>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123729" y="1640493"/>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ea typeface="微软雅黑" pitchFamily="34" charset="-122"/>
              </a:rPr>
              <a:t>WHO</a:t>
            </a:r>
            <a:r>
              <a:rPr lang="zh-CN" altLang="en-US" dirty="0" smtClean="0">
                <a:ea typeface="微软雅黑" pitchFamily="34" charset="-122"/>
              </a:rPr>
              <a:t>报告</a:t>
            </a:r>
            <a:r>
              <a:rPr lang="zh-CN" altLang="en-US" dirty="0">
                <a:ea typeface="微软雅黑" pitchFamily="34" charset="-122"/>
              </a:rPr>
              <a:t>称，全球约有</a:t>
            </a:r>
            <a:r>
              <a:rPr lang="en-US" altLang="zh-CN" dirty="0">
                <a:ea typeface="微软雅黑" pitchFamily="34" charset="-122"/>
              </a:rPr>
              <a:t>10%</a:t>
            </a:r>
            <a:r>
              <a:rPr lang="zh-CN" altLang="en-US" dirty="0">
                <a:ea typeface="微软雅黑" pitchFamily="34" charset="-122"/>
              </a:rPr>
              <a:t>的成年人患有偏头痛，</a:t>
            </a:r>
            <a:r>
              <a:rPr lang="en-US" altLang="zh-CN" dirty="0">
                <a:ea typeface="微软雅黑" pitchFamily="34" charset="-122"/>
              </a:rPr>
              <a:t>1.7%~4%</a:t>
            </a:r>
            <a:r>
              <a:rPr lang="zh-CN" altLang="en-US" dirty="0">
                <a:ea typeface="微软雅黑" pitchFamily="34" charset="-122"/>
              </a:rPr>
              <a:t>的成年人每月至少有</a:t>
            </a:r>
            <a:r>
              <a:rPr lang="en-US" altLang="zh-CN" dirty="0">
                <a:ea typeface="微软雅黑" pitchFamily="34" charset="-122"/>
              </a:rPr>
              <a:t>15</a:t>
            </a:r>
            <a:r>
              <a:rPr lang="zh-CN" altLang="en-US" dirty="0">
                <a:ea typeface="微软雅黑" pitchFamily="34" charset="-122"/>
              </a:rPr>
              <a:t>天发生头痛。然而，在偏头痛和紧张型头痛患者中，仅有</a:t>
            </a:r>
            <a:r>
              <a:rPr lang="en-US" altLang="zh-CN" dirty="0">
                <a:ea typeface="微软雅黑" pitchFamily="34" charset="-122"/>
              </a:rPr>
              <a:t>40%</a:t>
            </a:r>
            <a:r>
              <a:rPr lang="zh-CN" altLang="en-US" dirty="0">
                <a:ea typeface="微软雅黑" pitchFamily="34" charset="-122"/>
              </a:rPr>
              <a:t>获得了专业诊断，而在药物过量所致头痛患者中，这一比例更是低至</a:t>
            </a:r>
            <a:r>
              <a:rPr lang="en-US" altLang="zh-CN" dirty="0">
                <a:ea typeface="微软雅黑" pitchFamily="34" charset="-122"/>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27030" y="3156280"/>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 </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原发性</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、紧张</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型</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头痛等，占头痛总数</a:t>
            </a:r>
            <a:r>
              <a:rPr kumimoji="0" lang="en-US" altLang="zh-CN" sz="2000" b="0" i="0" u="none" strike="noStrike" kern="0" cap="none" spc="0" normalizeH="0" baseline="0" noProof="0" dirty="0" smtClean="0">
                <a:ln>
                  <a:noFill/>
                </a:ln>
                <a:solidFill>
                  <a:srgbClr val="FF0000"/>
                </a:solidFill>
                <a:effectLst/>
                <a:uLnTx/>
                <a:uFillTx/>
                <a:latin typeface="华文细黑" pitchFamily="2" charset="-122"/>
                <a:ea typeface="华文细黑" pitchFamily="2" charset="-122"/>
              </a:rPr>
              <a:t>80%</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以上</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分类</a:t>
            </a:r>
            <a:endPar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p:txBody>
      </p:sp>
      <p:sp>
        <p:nvSpPr>
          <p:cNvPr id="7" name="TextBox 6"/>
          <p:cNvSpPr txBox="1"/>
          <p:nvPr/>
        </p:nvSpPr>
        <p:spPr>
          <a:xfrm>
            <a:off x="1734484" y="6021288"/>
            <a:ext cx="5584136" cy="369332"/>
          </a:xfrm>
          <a:prstGeom prst="rect">
            <a:avLst/>
          </a:prstGeom>
          <a:noFill/>
        </p:spPr>
        <p:txBody>
          <a:bodyPr wrap="square" rtlCol="0">
            <a:sp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选取覆盖率广的原发性头痛作为辅助决策的目标</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5" name="Picture 1" descr="C:\Users\FGJ\AppData\Roaming\Tencent\Users\794460205\QQ\WinTemp\RichOle\DEK[615)KJDZU9NDUS83CWE.jp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979712" y="4512670"/>
            <a:ext cx="132397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C:\Users\FGJ\AppData\Roaming\Tencent\Users\794460205\QQ\WinTemp\RichOle\])FNGW_1CD]TD[W~22)Z%X2.jp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868798" y="4512670"/>
            <a:ext cx="2133600" cy="1152128"/>
          </a:xfrm>
          <a:prstGeom prst="rect">
            <a:avLst/>
          </a:prstGeom>
          <a:noFill/>
          <a:extLst>
            <a:ext uri="{909E8E84-426E-40DD-AFC4-6F175D3DCCD1}">
              <a14:hiddenFill xmlns:a14="http://schemas.microsoft.com/office/drawing/2010/main">
                <a:solidFill>
                  <a:srgbClr val="FFFFFF"/>
                </a:solidFill>
              </a14:hiddenFill>
            </a:ext>
          </a:extLst>
        </p:spPr>
      </p:pic>
      <p:sp>
        <p:nvSpPr>
          <p:cNvPr id="57344" name="TextBox 57343"/>
          <p:cNvSpPr txBox="1"/>
          <p:nvPr/>
        </p:nvSpPr>
        <p:spPr>
          <a:xfrm>
            <a:off x="3419872" y="5301208"/>
            <a:ext cx="1008112" cy="369332"/>
          </a:xfrm>
          <a:prstGeom prst="rect">
            <a:avLst/>
          </a:prstGeom>
          <a:noFill/>
        </p:spPr>
        <p:txBody>
          <a:bodyPr wrap="square" rtlCol="0">
            <a:spAutoFit/>
          </a:bodyPr>
          <a:lstStyle/>
          <a:p>
            <a:r>
              <a:rPr lang="zh-CN" altLang="en-US" dirty="0" smtClean="0"/>
              <a:t>偏头痛</a:t>
            </a:r>
            <a:endParaRPr lang="zh-CN" altLang="en-US" dirty="0"/>
          </a:p>
        </p:txBody>
      </p:sp>
      <p:sp>
        <p:nvSpPr>
          <p:cNvPr id="57345" name="TextBox 57344"/>
          <p:cNvSpPr txBox="1"/>
          <p:nvPr/>
        </p:nvSpPr>
        <p:spPr>
          <a:xfrm>
            <a:off x="6588224" y="5301208"/>
            <a:ext cx="1344406" cy="369332"/>
          </a:xfrm>
          <a:prstGeom prst="rect">
            <a:avLst/>
          </a:prstGeom>
          <a:noFill/>
        </p:spPr>
        <p:txBody>
          <a:bodyPr wrap="square" rtlCol="0">
            <a:spAutoFit/>
          </a:bodyPr>
          <a:lstStyle/>
          <a:p>
            <a:r>
              <a:rPr lang="zh-CN" altLang="en-US" dirty="0" smtClean="0"/>
              <a:t>紧张性头痛</a:t>
            </a:r>
            <a:endParaRPr lang="zh-CN" altLang="en-US" dirty="0"/>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4" name="TextBox 3"/>
          <p:cNvSpPr txBox="1"/>
          <p:nvPr/>
        </p:nvSpPr>
        <p:spPr>
          <a:xfrm>
            <a:off x="4098555" y="4584480"/>
            <a:ext cx="2273889" cy="369332"/>
          </a:xfrm>
          <a:prstGeom prst="rect">
            <a:avLst/>
          </a:prstGeom>
          <a:noFill/>
        </p:spPr>
        <p:txBody>
          <a:bodyPr wrap="square" rtlCol="0">
            <a:spAutoFit/>
          </a:bodyPr>
          <a:lstStyle/>
          <a:p>
            <a:r>
              <a:rPr lang="zh-CN" altLang="en-US" dirty="0" smtClean="0"/>
              <a:t>重点人群</a:t>
            </a:r>
            <a:endParaRPr lang="en-US" altLang="zh-CN" dirty="0" smtClean="0"/>
          </a:p>
        </p:txBody>
      </p:sp>
      <p:sp>
        <p:nvSpPr>
          <p:cNvPr id="5" name="TextBox 4"/>
          <p:cNvSpPr txBox="1"/>
          <p:nvPr/>
        </p:nvSpPr>
        <p:spPr>
          <a:xfrm>
            <a:off x="3635896" y="5177091"/>
            <a:ext cx="4855227" cy="923330"/>
          </a:xfrm>
          <a:prstGeom prst="rect">
            <a:avLst/>
          </a:prstGeom>
          <a:noFill/>
        </p:spPr>
        <p:txBody>
          <a:bodyPr wrap="square" rtlCol="0">
            <a:spAutoFit/>
          </a:bodyPr>
          <a:lstStyle/>
          <a:p>
            <a:r>
              <a:rPr lang="zh-CN" altLang="en-US" dirty="0" smtClean="0"/>
              <a:t>目的：</a:t>
            </a:r>
            <a:endParaRPr lang="en-US" altLang="zh-CN" dirty="0" smtClean="0"/>
          </a:p>
          <a:p>
            <a:r>
              <a:rPr lang="zh-CN" altLang="en-US" dirty="0" smtClean="0"/>
              <a:t>解决社区主要问题、满足社区基本卫生需求</a:t>
            </a:r>
            <a:endParaRPr lang="en-US" altLang="zh-CN" dirty="0" smtClean="0"/>
          </a:p>
          <a:p>
            <a:r>
              <a:rPr lang="zh-CN" altLang="en-US" dirty="0" smtClean="0"/>
              <a:t>               </a:t>
            </a:r>
            <a:endParaRPr lang="zh-CN" altLang="en-US" dirty="0"/>
          </a:p>
        </p:txBody>
      </p:sp>
      <p:sp>
        <p:nvSpPr>
          <p:cNvPr id="6" name="TextBox 5"/>
          <p:cNvSpPr txBox="1"/>
          <p:nvPr/>
        </p:nvSpPr>
        <p:spPr>
          <a:xfrm>
            <a:off x="671741" y="5719957"/>
            <a:ext cx="2982034" cy="369332"/>
          </a:xfrm>
          <a:prstGeom prst="rect">
            <a:avLst/>
          </a:prstGeom>
          <a:noFill/>
        </p:spPr>
        <p:txBody>
          <a:bodyPr wrap="square" rtlCol="0">
            <a:spAutoFit/>
          </a:bodyPr>
          <a:lstStyle/>
          <a:p>
            <a:r>
              <a:rPr lang="zh-CN" altLang="en-US" dirty="0" smtClean="0"/>
              <a:t>社区医疗机构数目快速增长</a:t>
            </a:r>
            <a:endParaRPr lang="zh-CN" altLang="en-US" dirty="0"/>
          </a:p>
        </p:txBody>
      </p:sp>
      <p:pic>
        <p:nvPicPr>
          <p:cNvPr id="10" name="Picture 5" descr="C:\Users\FGJ\AppData\Roaming\SogouExplorer\Download\line_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656" y="4535618"/>
            <a:ext cx="1584176" cy="11559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1944432" y="3060229"/>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6281566" y="3101084"/>
            <a:ext cx="1236050" cy="307777"/>
          </a:xfrm>
          <a:prstGeom prst="rect">
            <a:avLst/>
          </a:prstGeom>
          <a:noFill/>
        </p:spPr>
        <p:txBody>
          <a:bodyPr wrap="square" rtlCol="0">
            <a:spAutoFit/>
          </a:bodyPr>
          <a:lstStyle/>
          <a:p>
            <a:r>
              <a:rPr lang="zh-CN" altLang="en-US" sz="1400" dirty="0" smtClean="0"/>
              <a:t>健康教育</a:t>
            </a:r>
            <a:endParaRPr lang="zh-CN" altLang="en-US" sz="1400" dirty="0"/>
          </a:p>
        </p:txBody>
      </p:sp>
      <p:pic>
        <p:nvPicPr>
          <p:cNvPr id="3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1566" y="2447497"/>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4"/>
          <p:cNvSpPr>
            <a:spLocks noChangeArrowheads="1"/>
          </p:cNvSpPr>
          <p:nvPr/>
        </p:nvSpPr>
        <p:spPr bwMode="gray">
          <a:xfrm rot="10800000">
            <a:off x="1201003" y="2026116"/>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Arial" charset="0"/>
            </a:endParaRPr>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9" name="图片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圆角矩形 8"/>
          <p:cNvSpPr/>
          <p:nvPr/>
        </p:nvSpPr>
        <p:spPr bwMode="auto">
          <a:xfrm>
            <a:off x="5169033" y="3604343"/>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0" name="文本框 6"/>
          <p:cNvSpPr txBox="1"/>
          <p:nvPr/>
        </p:nvSpPr>
        <p:spPr>
          <a:xfrm>
            <a:off x="5292080" y="3657783"/>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12" name="圆角矩形 11"/>
          <p:cNvSpPr/>
          <p:nvPr/>
        </p:nvSpPr>
        <p:spPr bwMode="auto">
          <a:xfrm>
            <a:off x="1619672" y="3587475"/>
            <a:ext cx="1161329" cy="716639"/>
          </a:xfrm>
          <a:prstGeom prst="roundRect">
            <a:avLst/>
          </a:prstGeom>
          <a:solidFill>
            <a:schemeClr val="accent3">
              <a:lumMod val="85000"/>
            </a:schemeClr>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圆角矩形 13"/>
          <p:cNvSpPr/>
          <p:nvPr/>
        </p:nvSpPr>
        <p:spPr bwMode="auto">
          <a:xfrm>
            <a:off x="6855431" y="3614561"/>
            <a:ext cx="1096850" cy="689553"/>
          </a:xfrm>
          <a:prstGeom prst="roundRect">
            <a:avLst/>
          </a:prstGeom>
          <a:solidFill>
            <a:schemeClr val="accent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圆角矩形 15"/>
          <p:cNvSpPr/>
          <p:nvPr/>
        </p:nvSpPr>
        <p:spPr bwMode="auto">
          <a:xfrm>
            <a:off x="3275856" y="3571341"/>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AutoShape 4"/>
          <p:cNvSpPr>
            <a:spLocks noChangeArrowheads="1"/>
          </p:cNvSpPr>
          <p:nvPr/>
        </p:nvSpPr>
        <p:spPr bwMode="gray">
          <a:xfrm>
            <a:off x="2200336" y="2723417"/>
            <a:ext cx="4967751" cy="880925"/>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dirty="0">
              <a:latin typeface="Arial" charset="0"/>
            </a:endParaRPr>
          </a:p>
        </p:txBody>
      </p:sp>
      <p:sp>
        <p:nvSpPr>
          <p:cNvPr id="22" name="TextBox 21"/>
          <p:cNvSpPr txBox="1"/>
          <p:nvPr/>
        </p:nvSpPr>
        <p:spPr>
          <a:xfrm>
            <a:off x="6300192" y="1565050"/>
            <a:ext cx="1152128" cy="369332"/>
          </a:xfrm>
          <a:prstGeom prst="rect">
            <a:avLst/>
          </a:prstGeom>
          <a:noFill/>
        </p:spPr>
        <p:txBody>
          <a:bodyPr wrap="square" rtlCol="0">
            <a:spAutoFit/>
          </a:bodyPr>
          <a:lstStyle/>
          <a:p>
            <a:r>
              <a:rPr lang="zh-CN" altLang="en-US" dirty="0" smtClean="0"/>
              <a:t>系统实现</a:t>
            </a:r>
            <a:endParaRPr lang="zh-CN" altLang="en-US" dirty="0"/>
          </a:p>
        </p:txBody>
      </p:sp>
      <p:sp>
        <p:nvSpPr>
          <p:cNvPr id="2" name="TextBox 1"/>
          <p:cNvSpPr txBox="1"/>
          <p:nvPr/>
        </p:nvSpPr>
        <p:spPr>
          <a:xfrm>
            <a:off x="1700881" y="3638097"/>
            <a:ext cx="1080120" cy="646331"/>
          </a:xfrm>
          <a:prstGeom prst="rect">
            <a:avLst/>
          </a:prstGeom>
          <a:noFill/>
        </p:spPr>
        <p:txBody>
          <a:bodyPr wrap="square" rtlCol="0">
            <a:spAutoFit/>
          </a:bodyPr>
          <a:lstStyle/>
          <a:p>
            <a:r>
              <a:rPr lang="zh-CN" altLang="en-US" dirty="0" smtClean="0"/>
              <a:t>问诊界面配置</a:t>
            </a:r>
            <a:endParaRPr lang="zh-CN" altLang="en-US" dirty="0"/>
          </a:p>
        </p:txBody>
      </p:sp>
      <p:sp>
        <p:nvSpPr>
          <p:cNvPr id="3" name="TextBox 2"/>
          <p:cNvSpPr txBox="1"/>
          <p:nvPr/>
        </p:nvSpPr>
        <p:spPr>
          <a:xfrm>
            <a:off x="3419872" y="3614561"/>
            <a:ext cx="1008112" cy="646331"/>
          </a:xfrm>
          <a:prstGeom prst="rect">
            <a:avLst/>
          </a:prstGeom>
          <a:noFill/>
        </p:spPr>
        <p:txBody>
          <a:bodyPr wrap="square" rtlCol="0">
            <a:spAutoFit/>
          </a:bodyPr>
          <a:lstStyle/>
          <a:p>
            <a:r>
              <a:rPr lang="zh-CN" altLang="en-US" dirty="0" smtClean="0"/>
              <a:t>数据交互模块</a:t>
            </a:r>
            <a:endParaRPr lang="zh-CN" altLang="en-US" dirty="0"/>
          </a:p>
        </p:txBody>
      </p:sp>
      <p:sp>
        <p:nvSpPr>
          <p:cNvPr id="4" name="TextBox 3"/>
          <p:cNvSpPr txBox="1"/>
          <p:nvPr/>
        </p:nvSpPr>
        <p:spPr>
          <a:xfrm>
            <a:off x="6940901" y="3614561"/>
            <a:ext cx="938108" cy="646331"/>
          </a:xfrm>
          <a:prstGeom prst="rect">
            <a:avLst/>
          </a:prstGeom>
          <a:noFill/>
        </p:spPr>
        <p:txBody>
          <a:bodyPr wrap="square" rtlCol="0">
            <a:spAutoFit/>
          </a:bodyPr>
          <a:lstStyle/>
          <a:p>
            <a:r>
              <a:rPr lang="zh-CN" altLang="en-US" dirty="0" smtClean="0"/>
              <a:t>业务逻辑扩展</a:t>
            </a:r>
            <a:endParaRPr lang="zh-CN" altLang="en-US" dirty="0"/>
          </a:p>
        </p:txBody>
      </p:sp>
      <p:sp>
        <p:nvSpPr>
          <p:cNvPr id="5" name="圆角矩形 4"/>
          <p:cNvSpPr/>
          <p:nvPr/>
        </p:nvSpPr>
        <p:spPr bwMode="auto">
          <a:xfrm>
            <a:off x="1043608" y="4304114"/>
            <a:ext cx="7488832" cy="121311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8646" y="1145347"/>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610746" y="4703744"/>
            <a:ext cx="4146930" cy="461665"/>
          </a:xfrm>
          <a:prstGeom prst="rect">
            <a:avLst/>
          </a:prstGeom>
          <a:noFill/>
        </p:spPr>
        <p:txBody>
          <a:bodyPr wrap="square" rtlCol="0">
            <a:spAutoFit/>
          </a:bodyPr>
          <a:lstStyle/>
          <a:p>
            <a:r>
              <a:rPr lang="zh-CN" altLang="en-US" sz="2400" dirty="0" smtClean="0"/>
              <a:t>面向社区的疾病诊断系统框架</a:t>
            </a:r>
            <a:endParaRPr lang="zh-CN" altLang="en-US" sz="2400" dirty="0"/>
          </a:p>
        </p:txBody>
      </p:sp>
    </p:spTree>
    <p:extLst>
      <p:ext uri="{BB962C8B-B14F-4D97-AF65-F5344CB8AC3E}">
        <p14:creationId xmlns:p14="http://schemas.microsoft.com/office/powerpoint/2010/main" val="18693483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模块实现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5" name="组合 27"/>
          <p:cNvGrpSpPr>
            <a:grpSpLocks/>
          </p:cNvGrpSpPr>
          <p:nvPr/>
        </p:nvGrpSpPr>
        <p:grpSpPr bwMode="auto">
          <a:xfrm>
            <a:off x="877613" y="1845303"/>
            <a:ext cx="1557811" cy="120682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2174" y="1915028"/>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06783" y="312248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344503" y="3143062"/>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213285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0465" y="2191610"/>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7460" y="2224105"/>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815248" y="315363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675310" y="2547145"/>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052040" y="2558027"/>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文本框 15"/>
          <p:cNvSpPr txBox="1"/>
          <p:nvPr/>
        </p:nvSpPr>
        <p:spPr>
          <a:xfrm>
            <a:off x="3615956" y="5841381"/>
            <a:ext cx="1912088" cy="646331"/>
          </a:xfrm>
          <a:prstGeom prst="rect">
            <a:avLst/>
          </a:prstGeom>
          <a:noFill/>
        </p:spPr>
        <p:txBody>
          <a:bodyPr wrap="square" rtlCol="0">
            <a:spAutoFit/>
          </a:bodyPr>
          <a:lstStyle/>
          <a:p>
            <a:r>
              <a:rPr lang="zh-CN" altLang="en-US" dirty="0" smtClean="0"/>
              <a:t>头痛日志查看</a:t>
            </a:r>
            <a:endParaRPr lang="en-US" altLang="zh-CN" dirty="0" smtClean="0"/>
          </a:p>
          <a:p>
            <a:r>
              <a:rPr lang="zh-CN" altLang="en-US" dirty="0" smtClean="0"/>
              <a:t>头痛报告显示</a:t>
            </a:r>
            <a:endParaRPr lang="zh-CN" altLang="en-US" dirty="0"/>
          </a:p>
        </p:txBody>
      </p:sp>
      <p:sp>
        <p:nvSpPr>
          <p:cNvPr id="22" name="圆角矩形 21"/>
          <p:cNvSpPr/>
          <p:nvPr/>
        </p:nvSpPr>
        <p:spPr bwMode="auto">
          <a:xfrm>
            <a:off x="7522574" y="2265696"/>
            <a:ext cx="999675"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7645621" y="2319136"/>
            <a:ext cx="876628"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右箭头 23"/>
          <p:cNvSpPr/>
          <p:nvPr/>
        </p:nvSpPr>
        <p:spPr bwMode="auto">
          <a:xfrm>
            <a:off x="7014966" y="2466794"/>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圆角矩形 24"/>
          <p:cNvSpPr/>
          <p:nvPr/>
        </p:nvSpPr>
        <p:spPr bwMode="auto">
          <a:xfrm>
            <a:off x="1106783" y="5677335"/>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 name="矩形 1"/>
          <p:cNvSpPr/>
          <p:nvPr/>
        </p:nvSpPr>
        <p:spPr>
          <a:xfrm>
            <a:off x="3722358" y="3794469"/>
            <a:ext cx="2659364" cy="646331"/>
          </a:xfrm>
          <a:prstGeom prst="rect">
            <a:avLst/>
          </a:prstGeom>
        </p:spPr>
        <p:txBody>
          <a:bodyPr wrap="square">
            <a:spAutoFit/>
          </a:bodyPr>
          <a:lstStyle/>
          <a:p>
            <a:r>
              <a:rPr lang="en-US" altLang="zh-CN" dirty="0" err="1">
                <a:latin typeface="+mn-ea"/>
              </a:rPr>
              <a:t>GetInputIntoJson</a:t>
            </a:r>
            <a:r>
              <a:rPr lang="en-US" altLang="zh-CN" dirty="0">
                <a:latin typeface="+mn-ea"/>
              </a:rPr>
              <a:t>()</a:t>
            </a:r>
            <a:r>
              <a:rPr lang="zh-CN" altLang="en-US" dirty="0">
                <a:latin typeface="+mn-ea"/>
              </a:rPr>
              <a:t> </a:t>
            </a:r>
            <a:endParaRPr lang="en-US" altLang="zh-CN" dirty="0" smtClean="0">
              <a:latin typeface="+mn-ea"/>
            </a:endParaRPr>
          </a:p>
          <a:p>
            <a:r>
              <a:rPr lang="en-US" altLang="zh-CN" dirty="0" err="1" smtClean="0">
                <a:latin typeface="+mn-ea"/>
              </a:rPr>
              <a:t>GetoutputFromJson</a:t>
            </a:r>
            <a:r>
              <a:rPr lang="en-US" altLang="zh-CN" dirty="0">
                <a:latin typeface="+mn-ea"/>
              </a:rPr>
              <a:t>()</a:t>
            </a:r>
            <a:endParaRPr lang="zh-CN" altLang="en-US" dirty="0">
              <a:latin typeface="+mn-ea"/>
            </a:endParaRPr>
          </a:p>
        </p:txBody>
      </p:sp>
      <p:sp>
        <p:nvSpPr>
          <p:cNvPr id="11" name="左大括号 10"/>
          <p:cNvSpPr/>
          <p:nvPr/>
        </p:nvSpPr>
        <p:spPr bwMode="auto">
          <a:xfrm>
            <a:off x="3412266" y="3981772"/>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圆角矩形 27"/>
          <p:cNvSpPr/>
          <p:nvPr/>
        </p:nvSpPr>
        <p:spPr bwMode="auto">
          <a:xfrm>
            <a:off x="1106783" y="3794469"/>
            <a:ext cx="205539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1354247" y="5841381"/>
            <a:ext cx="1807927" cy="369332"/>
          </a:xfrm>
          <a:prstGeom prst="rect">
            <a:avLst/>
          </a:prstGeom>
          <a:noFill/>
        </p:spPr>
        <p:txBody>
          <a:bodyPr wrap="square" rtlCol="0">
            <a:spAutoFit/>
          </a:bodyPr>
          <a:lstStyle/>
          <a:p>
            <a:r>
              <a:rPr lang="zh-CN" altLang="en-US" dirty="0"/>
              <a:t>业务</a:t>
            </a:r>
            <a:r>
              <a:rPr lang="zh-CN" altLang="en-US" dirty="0" smtClean="0"/>
              <a:t>逻辑拓展</a:t>
            </a:r>
            <a:endParaRPr lang="zh-CN" altLang="en-US" dirty="0"/>
          </a:p>
        </p:txBody>
      </p:sp>
      <p:sp>
        <p:nvSpPr>
          <p:cNvPr id="27" name="TextBox 26"/>
          <p:cNvSpPr txBox="1"/>
          <p:nvPr/>
        </p:nvSpPr>
        <p:spPr>
          <a:xfrm>
            <a:off x="1350215" y="3981772"/>
            <a:ext cx="1811959" cy="369332"/>
          </a:xfrm>
          <a:prstGeom prst="rect">
            <a:avLst/>
          </a:prstGeom>
          <a:noFill/>
        </p:spPr>
        <p:txBody>
          <a:bodyPr wrap="square" rtlCol="0">
            <a:spAutoFit/>
          </a:bodyPr>
          <a:lstStyle/>
          <a:p>
            <a:r>
              <a:rPr lang="zh-CN" altLang="en-US" dirty="0" smtClean="0"/>
              <a:t>交互模块实现</a:t>
            </a:r>
            <a:endParaRPr lang="zh-CN" altLang="en-US" dirty="0"/>
          </a:p>
        </p:txBody>
      </p:sp>
      <p:sp>
        <p:nvSpPr>
          <p:cNvPr id="31" name="左大括号 30"/>
          <p:cNvSpPr/>
          <p:nvPr/>
        </p:nvSpPr>
        <p:spPr bwMode="auto">
          <a:xfrm>
            <a:off x="3277100" y="5862036"/>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1664" y="4555759"/>
            <a:ext cx="1539799" cy="96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5230" y="4725917"/>
            <a:ext cx="967319" cy="69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19511" y="4555759"/>
            <a:ext cx="1098247" cy="119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35696" y="4064283"/>
            <a:ext cx="2045404" cy="208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850929"/>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367876"/>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375579"/>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401185"/>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492896"/>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610788"/>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4067128"/>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850929"/>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6011996"/>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573016"/>
            <a:ext cx="1152128" cy="369332"/>
          </a:xfrm>
          <a:prstGeom prst="rect">
            <a:avLst/>
          </a:prstGeom>
          <a:noFill/>
        </p:spPr>
        <p:txBody>
          <a:bodyPr wrap="square" rtlCol="0">
            <a:spAutoFit/>
          </a:bodyPr>
          <a:lstStyle/>
          <a:p>
            <a:r>
              <a:rPr lang="zh-CN" altLang="en-US" dirty="0" smtClean="0"/>
              <a:t>登录系统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647" y="4287545"/>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4172118"/>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4273637"/>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83" y="4215705"/>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973" y="2149322"/>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0536" y="2149322"/>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63691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830685"/>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71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64257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6084100"/>
            <a:ext cx="3797946" cy="400110"/>
          </a:xfrm>
          <a:prstGeom prst="rect">
            <a:avLst/>
          </a:prstGeom>
          <a:noFill/>
        </p:spPr>
        <p:txBody>
          <a:bodyPr wrap="square" rtlCol="0">
            <a:spAutoFit/>
          </a:bodyPr>
          <a:lstStyle/>
          <a:p>
            <a:r>
              <a:rPr lang="zh-CN" altLang="en-US" sz="2000" dirty="0" smtClean="0"/>
              <a:t>原发性头痛诊断流程</a:t>
            </a:r>
            <a:endParaRPr lang="zh-CN" altLang="en-US" sz="2000" dirty="0"/>
          </a:p>
        </p:txBody>
      </p:sp>
      <p:sp>
        <p:nvSpPr>
          <p:cNvPr id="4" name="TextBox 3"/>
          <p:cNvSpPr txBox="1"/>
          <p:nvPr/>
        </p:nvSpPr>
        <p:spPr>
          <a:xfrm>
            <a:off x="6544157" y="2594041"/>
            <a:ext cx="2142655" cy="400110"/>
          </a:xfrm>
          <a:prstGeom prst="rect">
            <a:avLst/>
          </a:prstGeom>
          <a:noFill/>
        </p:spPr>
        <p:txBody>
          <a:bodyPr wrap="square" rtlCol="0">
            <a:spAutoFit/>
          </a:bodyPr>
          <a:lstStyle/>
          <a:p>
            <a:r>
              <a:rPr lang="zh-CN" altLang="en-US" sz="2000" dirty="0" smtClean="0"/>
              <a:t>继发性头痛筛查</a:t>
            </a:r>
            <a:endParaRPr lang="zh-CN" altLang="en-US" sz="2000"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系统评估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a:xfrm>
            <a:off x="1103136" y="5229200"/>
            <a:ext cx="6172738" cy="923330"/>
          </a:xfrm>
          <a:prstGeom prst="rect">
            <a:avLst/>
          </a:prstGeom>
        </p:spPr>
        <p:txBody>
          <a:bodyPr wrap="square">
            <a:spAutoFit/>
          </a:bodyPr>
          <a:lstStyle/>
          <a:p>
            <a:pPr marL="285750" indent="-285750">
              <a:buFont typeface="Wingdings" pitchFamily="2" charset="2"/>
              <a:buChar char="l"/>
              <a:defRPr/>
            </a:pPr>
            <a:r>
              <a:rPr lang="zh-CN" altLang="en-US" dirty="0" smtClean="0">
                <a:latin typeface="Arial" pitchFamily="34" charset="0"/>
                <a:ea typeface="宋体" pitchFamily="2" charset="-122"/>
              </a:rPr>
              <a:t>系统在北京</a:t>
            </a:r>
            <a:r>
              <a:rPr lang="en-US" altLang="zh-CN" dirty="0" smtClean="0">
                <a:latin typeface="Arial" pitchFamily="34" charset="0"/>
                <a:ea typeface="宋体" pitchFamily="2" charset="-122"/>
              </a:rPr>
              <a:t>301</a:t>
            </a:r>
            <a:r>
              <a:rPr lang="zh-CN" altLang="en-US" dirty="0" smtClean="0">
                <a:latin typeface="Arial" pitchFamily="34" charset="0"/>
                <a:ea typeface="宋体" pitchFamily="2" charset="-122"/>
              </a:rPr>
              <a:t>医院进行临床评估</a:t>
            </a:r>
            <a:r>
              <a:rPr lang="en-US" altLang="zh-CN" dirty="0" smtClean="0">
                <a:latin typeface="Arial" pitchFamily="34" charset="0"/>
                <a:ea typeface="宋体" pitchFamily="2" charset="-122"/>
              </a:rPr>
              <a:t> </a:t>
            </a:r>
          </a:p>
          <a:p>
            <a:pPr marL="285750" indent="-285750">
              <a:buFont typeface="Wingdings" pitchFamily="2" charset="2"/>
              <a:buChar char="l"/>
              <a:defRPr/>
            </a:pP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系统可以诊断</a:t>
            </a:r>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种原发性头痛</a:t>
            </a: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占常见头痛类型的</a:t>
            </a:r>
            <a:r>
              <a:rPr lang="en-US" altLang="zh-CN" dirty="0" smtClean="0">
                <a:latin typeface="Arial" pitchFamily="34" charset="0"/>
                <a:ea typeface="宋体" pitchFamily="2" charset="-122"/>
              </a:rPr>
              <a:t>95%</a:t>
            </a:r>
            <a:endParaRPr lang="en-US" altLang="zh-CN" dirty="0">
              <a:latin typeface="Arial" pitchFamily="34" charset="0"/>
              <a:ea typeface="宋体" pitchFamily="2" charset="-122"/>
            </a:endParaRPr>
          </a:p>
          <a:p>
            <a:pPr marL="285750" indent="-285750" algn="just">
              <a:buFont typeface="Wingdings" pitchFamily="2" charset="2"/>
              <a:buChar char="l"/>
              <a:defRPr/>
            </a:pPr>
            <a:r>
              <a:rPr lang="en-US" altLang="zh-CN" dirty="0">
                <a:latin typeface="Arial" pitchFamily="34" charset="0"/>
                <a:ea typeface="宋体" pitchFamily="2" charset="-122"/>
              </a:rPr>
              <a:t> </a:t>
            </a:r>
            <a:r>
              <a:rPr lang="zh-CN" altLang="en-US" dirty="0">
                <a:latin typeface="Arial" pitchFamily="34" charset="0"/>
                <a:ea typeface="宋体" pitchFamily="2" charset="-122"/>
              </a:rPr>
              <a:t>系统总体诊断</a:t>
            </a:r>
            <a:r>
              <a:rPr lang="zh-CN" altLang="en-US" dirty="0" smtClean="0">
                <a:latin typeface="Arial" pitchFamily="34" charset="0"/>
                <a:ea typeface="宋体" pitchFamily="2" charset="-122"/>
              </a:rPr>
              <a:t>的准确率为</a:t>
            </a:r>
            <a:r>
              <a:rPr lang="en-US" altLang="zh-CN" dirty="0" smtClean="0">
                <a:latin typeface="Arial" pitchFamily="34" charset="0"/>
                <a:ea typeface="宋体" pitchFamily="2" charset="-122"/>
              </a:rPr>
              <a:t> </a:t>
            </a:r>
            <a:r>
              <a:rPr lang="en-US" altLang="zh-CN" dirty="0">
                <a:latin typeface="Arial" pitchFamily="34" charset="0"/>
                <a:ea typeface="宋体" pitchFamily="2" charset="-122"/>
              </a:rPr>
              <a:t>261/282 (92.6%)</a:t>
            </a:r>
          </a:p>
        </p:txBody>
      </p:sp>
      <p:pic>
        <p:nvPicPr>
          <p:cNvPr id="45" name="图片 44" descr="051.png"/>
          <p:cNvPicPr>
            <a:picLocks noChangeAspect="1"/>
          </p:cNvPicPr>
          <p:nvPr/>
        </p:nvPicPr>
        <p:blipFill>
          <a:blip r:embed="rId2"/>
          <a:stretch>
            <a:fillRect/>
          </a:stretch>
        </p:blipFill>
        <p:spPr>
          <a:xfrm>
            <a:off x="666280" y="2214554"/>
            <a:ext cx="1214446" cy="1214446"/>
          </a:xfrm>
          <a:prstGeom prst="rect">
            <a:avLst/>
          </a:prstGeom>
        </p:spPr>
      </p:pic>
      <p:sp>
        <p:nvSpPr>
          <p:cNvPr id="46" name="TextBox 45"/>
          <p:cNvSpPr txBox="1"/>
          <p:nvPr/>
        </p:nvSpPr>
        <p:spPr>
          <a:xfrm>
            <a:off x="457200" y="3560863"/>
            <a:ext cx="1928826" cy="307777"/>
          </a:xfrm>
          <a:prstGeom prst="rect">
            <a:avLst/>
          </a:prstGeom>
          <a:noFill/>
        </p:spPr>
        <p:txBody>
          <a:bodyPr wrap="square" rtlCol="0">
            <a:spAutoFit/>
          </a:bodyPr>
          <a:lstStyle/>
          <a:p>
            <a:r>
              <a:rPr lang="en-US" altLang="zh-CN" sz="1400" dirty="0" smtClean="0"/>
              <a:t>282</a:t>
            </a:r>
            <a:r>
              <a:rPr lang="zh-CN" altLang="en-US" sz="1400" dirty="0" smtClean="0"/>
              <a:t>例门诊病人</a:t>
            </a:r>
            <a:endParaRPr lang="zh-CN" altLang="en-US" sz="1400" dirty="0"/>
          </a:p>
        </p:txBody>
      </p:sp>
      <p:pic>
        <p:nvPicPr>
          <p:cNvPr id="47" name="图片 46" descr="部位.png"/>
          <p:cNvPicPr>
            <a:picLocks noChangeAspect="1"/>
          </p:cNvPicPr>
          <p:nvPr/>
        </p:nvPicPr>
        <p:blipFill>
          <a:blip r:embed="rId3" cstate="print"/>
          <a:stretch>
            <a:fillRect/>
          </a:stretch>
        </p:blipFill>
        <p:spPr>
          <a:xfrm>
            <a:off x="3309486" y="1357298"/>
            <a:ext cx="1428760" cy="1194161"/>
          </a:xfrm>
          <a:prstGeom prst="rect">
            <a:avLst/>
          </a:prstGeom>
        </p:spPr>
      </p:pic>
      <p:sp>
        <p:nvSpPr>
          <p:cNvPr id="48" name="右箭头 47"/>
          <p:cNvSpPr/>
          <p:nvPr/>
        </p:nvSpPr>
        <p:spPr>
          <a:xfrm rot="19776530">
            <a:off x="2309354" y="2285992"/>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48"/>
          <p:cNvSpPr/>
          <p:nvPr/>
        </p:nvSpPr>
        <p:spPr>
          <a:xfrm>
            <a:off x="5023998" y="178592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横卷形 49"/>
          <p:cNvSpPr/>
          <p:nvPr/>
        </p:nvSpPr>
        <p:spPr>
          <a:xfrm>
            <a:off x="5738378" y="1571612"/>
            <a:ext cx="1357322" cy="714380"/>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diagnosis1</a:t>
            </a:r>
            <a:endParaRPr lang="zh-CN" altLang="en-US" dirty="0"/>
          </a:p>
        </p:txBody>
      </p:sp>
      <p:pic>
        <p:nvPicPr>
          <p:cNvPr id="51" name="Picture 9" descr="R:\temp\Internet 临时文件\Content.IE5\UE06LOG3\MC900343293[1].wmf"/>
          <p:cNvPicPr>
            <a:picLocks noChangeAspect="1" noChangeArrowheads="1"/>
          </p:cNvPicPr>
          <p:nvPr/>
        </p:nvPicPr>
        <p:blipFill>
          <a:blip r:embed="rId4"/>
          <a:srcRect/>
          <a:stretch>
            <a:fillRect/>
          </a:stretch>
        </p:blipFill>
        <p:spPr bwMode="auto">
          <a:xfrm>
            <a:off x="3380924" y="2928934"/>
            <a:ext cx="1143008" cy="1285884"/>
          </a:xfrm>
          <a:prstGeom prst="rect">
            <a:avLst/>
          </a:prstGeom>
          <a:noFill/>
          <a:ln w="9525">
            <a:noFill/>
            <a:miter lim="800000"/>
            <a:headEnd/>
            <a:tailEnd/>
          </a:ln>
        </p:spPr>
      </p:pic>
      <p:sp>
        <p:nvSpPr>
          <p:cNvPr id="52" name="右箭头 51"/>
          <p:cNvSpPr/>
          <p:nvPr/>
        </p:nvSpPr>
        <p:spPr>
          <a:xfrm rot="785667">
            <a:off x="2373462" y="3359026"/>
            <a:ext cx="556421" cy="368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52"/>
          <p:cNvSpPr/>
          <p:nvPr/>
        </p:nvSpPr>
        <p:spPr>
          <a:xfrm>
            <a:off x="5023998" y="3429000"/>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横卷形 53"/>
          <p:cNvSpPr/>
          <p:nvPr/>
        </p:nvSpPr>
        <p:spPr>
          <a:xfrm>
            <a:off x="5738378" y="3214686"/>
            <a:ext cx="1357322" cy="714380"/>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diagnosis2</a:t>
            </a:r>
            <a:endParaRPr lang="zh-CN" altLang="en-US" dirty="0"/>
          </a:p>
        </p:txBody>
      </p:sp>
      <p:sp>
        <p:nvSpPr>
          <p:cNvPr id="55" name="TextBox 54"/>
          <p:cNvSpPr txBox="1"/>
          <p:nvPr/>
        </p:nvSpPr>
        <p:spPr>
          <a:xfrm>
            <a:off x="3314129" y="4357694"/>
            <a:ext cx="1928826" cy="369332"/>
          </a:xfrm>
          <a:prstGeom prst="rect">
            <a:avLst/>
          </a:prstGeom>
          <a:noFill/>
        </p:spPr>
        <p:txBody>
          <a:bodyPr wrap="square" rtlCol="0">
            <a:spAutoFit/>
          </a:bodyPr>
          <a:lstStyle/>
          <a:p>
            <a:r>
              <a:rPr lang="zh-CN" altLang="en-US" dirty="0" smtClean="0"/>
              <a:t>头痛专家</a:t>
            </a:r>
            <a:endParaRPr lang="zh-CN" altLang="en-US" dirty="0"/>
          </a:p>
        </p:txBody>
      </p:sp>
      <p:sp>
        <p:nvSpPr>
          <p:cNvPr id="56" name="TextBox 55"/>
          <p:cNvSpPr txBox="1"/>
          <p:nvPr/>
        </p:nvSpPr>
        <p:spPr>
          <a:xfrm>
            <a:off x="758069" y="1672698"/>
            <a:ext cx="11226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dirty="0" smtClean="0"/>
              <a:t>301 </a:t>
            </a:r>
            <a:r>
              <a:rPr lang="zh-CN" altLang="en-US" dirty="0" smtClean="0"/>
              <a:t>医院</a:t>
            </a:r>
            <a:endParaRPr lang="zh-CN" altLang="en-US" dirty="0"/>
          </a:p>
        </p:txBody>
      </p:sp>
      <p:sp>
        <p:nvSpPr>
          <p:cNvPr id="57" name="右大括号 56"/>
          <p:cNvSpPr/>
          <p:nvPr/>
        </p:nvSpPr>
        <p:spPr>
          <a:xfrm>
            <a:off x="7238576" y="1857364"/>
            <a:ext cx="28575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TextBox 57"/>
          <p:cNvSpPr txBox="1"/>
          <p:nvPr/>
        </p:nvSpPr>
        <p:spPr>
          <a:xfrm>
            <a:off x="7500958" y="2571744"/>
            <a:ext cx="1357322" cy="369332"/>
          </a:xfrm>
          <a:prstGeom prst="rect">
            <a:avLst/>
          </a:prstGeom>
          <a:noFill/>
        </p:spPr>
        <p:txBody>
          <a:bodyPr wrap="square" rtlCol="0">
            <a:spAutoFit/>
          </a:bodyPr>
          <a:lstStyle/>
          <a:p>
            <a:r>
              <a:rPr lang="zh-CN" altLang="en-US" dirty="0"/>
              <a:t>对比</a:t>
            </a:r>
          </a:p>
        </p:txBody>
      </p:sp>
      <p:sp>
        <p:nvSpPr>
          <p:cNvPr id="59" name="TextBox 58"/>
          <p:cNvSpPr txBox="1"/>
          <p:nvPr/>
        </p:nvSpPr>
        <p:spPr>
          <a:xfrm>
            <a:off x="3666676" y="2571744"/>
            <a:ext cx="927554" cy="369332"/>
          </a:xfrm>
          <a:prstGeom prst="rect">
            <a:avLst/>
          </a:prstGeom>
          <a:noFill/>
        </p:spPr>
        <p:txBody>
          <a:bodyPr wrap="square" rtlCol="0">
            <a:spAutoFit/>
          </a:bodyPr>
          <a:lstStyle/>
          <a:p>
            <a:r>
              <a:rPr lang="en-US" altLang="zh-CN" dirty="0" smtClean="0"/>
              <a:t>CDSS</a:t>
            </a:r>
            <a:endParaRPr lang="zh-CN" altLang="en-US" dirty="0"/>
          </a:p>
        </p:txBody>
      </p:sp>
      <p:sp>
        <p:nvSpPr>
          <p:cNvPr id="60" name="TextBox 59"/>
          <p:cNvSpPr txBox="1"/>
          <p:nvPr/>
        </p:nvSpPr>
        <p:spPr>
          <a:xfrm>
            <a:off x="5898645" y="4274114"/>
            <a:ext cx="11970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dirty="0" smtClean="0"/>
              <a:t>金标准</a:t>
            </a:r>
            <a:endParaRPr lang="zh-CN" altLang="en-US" dirty="0"/>
          </a:p>
        </p:txBody>
      </p:sp>
    </p:spTree>
    <p:extLst>
      <p:ext uri="{BB962C8B-B14F-4D97-AF65-F5344CB8AC3E}">
        <p14:creationId xmlns:p14="http://schemas.microsoft.com/office/powerpoint/2010/main" val="3462963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系统部署</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11" name="图片 10" descr="20131125030437947_easyicon_net_128.png"/>
          <p:cNvPicPr>
            <a:picLocks noChangeAspect="1"/>
          </p:cNvPicPr>
          <p:nvPr/>
        </p:nvPicPr>
        <p:blipFill>
          <a:blip r:embed="rId2"/>
          <a:stretch>
            <a:fillRect/>
          </a:stretch>
        </p:blipFill>
        <p:spPr>
          <a:xfrm>
            <a:off x="6858016" y="2786058"/>
            <a:ext cx="1076324" cy="1076324"/>
          </a:xfrm>
          <a:prstGeom prst="rect">
            <a:avLst/>
          </a:prstGeom>
        </p:spPr>
      </p:pic>
      <p:sp>
        <p:nvSpPr>
          <p:cNvPr id="12" name="椭圆 11"/>
          <p:cNvSpPr/>
          <p:nvPr/>
        </p:nvSpPr>
        <p:spPr>
          <a:xfrm>
            <a:off x="2786050" y="3857628"/>
            <a:ext cx="3143272" cy="714380"/>
          </a:xfrm>
          <a:prstGeom prst="ellipse">
            <a:avLst/>
          </a:prstGeom>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endParaRPr lang="zh-CN" altLang="en-US" b="0" kern="0" dirty="0">
              <a:solidFill>
                <a:sysClr val="window" lastClr="C7EDCB"/>
              </a:solidFill>
              <a:latin typeface="Calibri"/>
              <a:ea typeface="宋体"/>
            </a:endParaRPr>
          </a:p>
        </p:txBody>
      </p:sp>
      <p:cxnSp>
        <p:nvCxnSpPr>
          <p:cNvPr id="13" name="直接连接符 12"/>
          <p:cNvCxnSpPr/>
          <p:nvPr/>
        </p:nvCxnSpPr>
        <p:spPr>
          <a:xfrm flipV="1">
            <a:off x="2357422" y="4429132"/>
            <a:ext cx="571504" cy="428628"/>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14" name="图片 13" descr="026.png"/>
          <p:cNvPicPr>
            <a:picLocks noChangeAspect="1"/>
          </p:cNvPicPr>
          <p:nvPr/>
        </p:nvPicPr>
        <p:blipFill>
          <a:blip r:embed="rId3"/>
          <a:stretch>
            <a:fillRect/>
          </a:stretch>
        </p:blipFill>
        <p:spPr>
          <a:xfrm>
            <a:off x="3500430" y="3000372"/>
            <a:ext cx="1643074" cy="1643074"/>
          </a:xfrm>
          <a:prstGeom prst="rect">
            <a:avLst/>
          </a:prstGeom>
        </p:spPr>
      </p:pic>
      <p:pic>
        <p:nvPicPr>
          <p:cNvPr id="15" name="图片 14" descr="hospital1.png"/>
          <p:cNvPicPr>
            <a:picLocks noChangeAspect="1"/>
          </p:cNvPicPr>
          <p:nvPr/>
        </p:nvPicPr>
        <p:blipFill>
          <a:blip r:embed="rId4"/>
          <a:stretch>
            <a:fillRect/>
          </a:stretch>
        </p:blipFill>
        <p:spPr>
          <a:xfrm>
            <a:off x="1214414" y="2643182"/>
            <a:ext cx="1214446" cy="1214446"/>
          </a:xfrm>
          <a:prstGeom prst="rect">
            <a:avLst/>
          </a:prstGeom>
        </p:spPr>
      </p:pic>
      <p:cxnSp>
        <p:nvCxnSpPr>
          <p:cNvPr id="16" name="直接连接符 15"/>
          <p:cNvCxnSpPr/>
          <p:nvPr/>
        </p:nvCxnSpPr>
        <p:spPr>
          <a:xfrm rot="10800000">
            <a:off x="5715008" y="4500570"/>
            <a:ext cx="571504" cy="500066"/>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17" name="图片 16" descr="icon_fold_hospital.png"/>
          <p:cNvPicPr>
            <a:picLocks noChangeAspect="1"/>
          </p:cNvPicPr>
          <p:nvPr/>
        </p:nvPicPr>
        <p:blipFill>
          <a:blip r:embed="rId5"/>
          <a:stretch>
            <a:fillRect/>
          </a:stretch>
        </p:blipFill>
        <p:spPr>
          <a:xfrm>
            <a:off x="1071538" y="4786322"/>
            <a:ext cx="1357322" cy="1357322"/>
          </a:xfrm>
          <a:prstGeom prst="rect">
            <a:avLst/>
          </a:prstGeom>
        </p:spPr>
      </p:pic>
      <p:cxnSp>
        <p:nvCxnSpPr>
          <p:cNvPr id="18" name="直接连接符 17"/>
          <p:cNvCxnSpPr/>
          <p:nvPr/>
        </p:nvCxnSpPr>
        <p:spPr>
          <a:xfrm rot="10800000" flipV="1">
            <a:off x="5786446" y="3571876"/>
            <a:ext cx="714380" cy="428628"/>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00430" y="4643446"/>
            <a:ext cx="1785950" cy="646331"/>
          </a:xfrm>
          <a:prstGeom prst="rect">
            <a:avLst/>
          </a:prstGeom>
          <a:noFill/>
        </p:spPr>
        <p:txBody>
          <a:bodyPr wrap="square" rtlCol="0">
            <a:spAutoFit/>
          </a:bodyPr>
          <a:lstStyle/>
          <a:p>
            <a:r>
              <a:rPr lang="zh-CN" altLang="en-US" dirty="0" smtClean="0"/>
              <a:t>中国人民解放军总医院</a:t>
            </a:r>
            <a:r>
              <a:rPr lang="en-US" altLang="zh-CN" dirty="0" smtClean="0"/>
              <a:t>(301</a:t>
            </a:r>
            <a:r>
              <a:rPr lang="zh-CN" altLang="en-US" dirty="0" smtClean="0"/>
              <a:t>医院</a:t>
            </a:r>
            <a:r>
              <a:rPr lang="en-US" altLang="zh-CN" dirty="0" smtClean="0"/>
              <a:t>)</a:t>
            </a:r>
            <a:endParaRPr lang="zh-CN" altLang="en-US" dirty="0"/>
          </a:p>
        </p:txBody>
      </p:sp>
      <p:sp>
        <p:nvSpPr>
          <p:cNvPr id="20" name="TextBox 19"/>
          <p:cNvSpPr txBox="1"/>
          <p:nvPr/>
        </p:nvSpPr>
        <p:spPr>
          <a:xfrm>
            <a:off x="785786" y="5925941"/>
            <a:ext cx="2786082" cy="646331"/>
          </a:xfrm>
          <a:prstGeom prst="rect">
            <a:avLst/>
          </a:prstGeom>
          <a:noFill/>
        </p:spPr>
        <p:txBody>
          <a:bodyPr wrap="square" rtlCol="0">
            <a:spAutoFit/>
          </a:bodyPr>
          <a:lstStyle/>
          <a:p>
            <a:r>
              <a:rPr lang="en-US" dirty="0" smtClean="0"/>
              <a:t>301</a:t>
            </a:r>
            <a:r>
              <a:rPr lang="zh-CN" altLang="en-US" dirty="0" smtClean="0"/>
              <a:t>医院第一附属医院</a:t>
            </a:r>
            <a:r>
              <a:rPr lang="en-US" dirty="0" smtClean="0"/>
              <a:t>(304 </a:t>
            </a:r>
            <a:r>
              <a:rPr lang="zh-CN" altLang="en-US" dirty="0" smtClean="0"/>
              <a:t>医院</a:t>
            </a:r>
            <a:r>
              <a:rPr lang="en-US" dirty="0" smtClean="0"/>
              <a:t>)</a:t>
            </a:r>
            <a:endParaRPr lang="zh-CN" altLang="en-US" dirty="0"/>
          </a:p>
        </p:txBody>
      </p:sp>
      <p:sp>
        <p:nvSpPr>
          <p:cNvPr id="21" name="TextBox 20"/>
          <p:cNvSpPr txBox="1"/>
          <p:nvPr/>
        </p:nvSpPr>
        <p:spPr>
          <a:xfrm>
            <a:off x="6448573" y="6028490"/>
            <a:ext cx="2214578" cy="369332"/>
          </a:xfrm>
          <a:prstGeom prst="rect">
            <a:avLst/>
          </a:prstGeom>
          <a:noFill/>
        </p:spPr>
        <p:txBody>
          <a:bodyPr wrap="square" rtlCol="0">
            <a:spAutoFit/>
          </a:bodyPr>
          <a:lstStyle/>
          <a:p>
            <a:r>
              <a:rPr lang="zh-CN" altLang="en-US" dirty="0" smtClean="0"/>
              <a:t>武警总医院</a:t>
            </a:r>
            <a:endParaRPr lang="zh-CN" altLang="en-US" dirty="0"/>
          </a:p>
        </p:txBody>
      </p:sp>
      <p:sp>
        <p:nvSpPr>
          <p:cNvPr id="22" name="TextBox 21"/>
          <p:cNvSpPr txBox="1"/>
          <p:nvPr/>
        </p:nvSpPr>
        <p:spPr>
          <a:xfrm>
            <a:off x="6579901" y="3768892"/>
            <a:ext cx="1736515" cy="369332"/>
          </a:xfrm>
          <a:prstGeom prst="rect">
            <a:avLst/>
          </a:prstGeom>
          <a:noFill/>
        </p:spPr>
        <p:txBody>
          <a:bodyPr wrap="square" rtlCol="0">
            <a:spAutoFit/>
          </a:bodyPr>
          <a:lstStyle/>
          <a:p>
            <a:r>
              <a:rPr lang="zh-CN" altLang="en-US" dirty="0" smtClean="0"/>
              <a:t>丰台社区医院</a:t>
            </a:r>
            <a:endParaRPr lang="zh-CN" altLang="en-US" dirty="0"/>
          </a:p>
        </p:txBody>
      </p:sp>
      <p:sp>
        <p:nvSpPr>
          <p:cNvPr id="23" name="TextBox 22"/>
          <p:cNvSpPr txBox="1"/>
          <p:nvPr/>
        </p:nvSpPr>
        <p:spPr>
          <a:xfrm>
            <a:off x="707919" y="3786190"/>
            <a:ext cx="1750199" cy="369332"/>
          </a:xfrm>
          <a:prstGeom prst="rect">
            <a:avLst/>
          </a:prstGeom>
          <a:noFill/>
        </p:spPr>
        <p:txBody>
          <a:bodyPr wrap="square" rtlCol="0">
            <a:spAutoFit/>
          </a:bodyPr>
          <a:lstStyle/>
          <a:p>
            <a:r>
              <a:rPr lang="zh-CN" altLang="en-US" dirty="0" smtClean="0"/>
              <a:t>首钢社区医院</a:t>
            </a:r>
            <a:endParaRPr lang="zh-CN" altLang="en-US" dirty="0"/>
          </a:p>
        </p:txBody>
      </p:sp>
      <p:cxnSp>
        <p:nvCxnSpPr>
          <p:cNvPr id="24" name="直接连接符 23"/>
          <p:cNvCxnSpPr/>
          <p:nvPr/>
        </p:nvCxnSpPr>
        <p:spPr>
          <a:xfrm rot="10800000">
            <a:off x="2428860" y="3571876"/>
            <a:ext cx="500066" cy="357190"/>
          </a:xfrm>
          <a:prstGeom prst="line">
            <a:avLst/>
          </a:prstGeom>
          <a:ln w="44450">
            <a:solidFill>
              <a:srgbClr val="0000CC"/>
            </a:solidFill>
          </a:ln>
        </p:spPr>
        <p:style>
          <a:lnRef idx="1">
            <a:schemeClr val="accent1"/>
          </a:lnRef>
          <a:fillRef idx="0">
            <a:schemeClr val="accent1"/>
          </a:fillRef>
          <a:effectRef idx="0">
            <a:schemeClr val="accent1"/>
          </a:effectRef>
          <a:fontRef idx="minor">
            <a:schemeClr val="tx1"/>
          </a:fontRef>
        </p:style>
      </p:cxnSp>
      <p:pic>
        <p:nvPicPr>
          <p:cNvPr id="25" name="图片 24" descr="download.jpg"/>
          <p:cNvPicPr>
            <a:picLocks noChangeAspect="1"/>
          </p:cNvPicPr>
          <p:nvPr/>
        </p:nvPicPr>
        <p:blipFill>
          <a:blip r:embed="rId6"/>
          <a:stretch>
            <a:fillRect/>
          </a:stretch>
        </p:blipFill>
        <p:spPr>
          <a:xfrm>
            <a:off x="6572264" y="4714884"/>
            <a:ext cx="1571636" cy="1313606"/>
          </a:xfrm>
          <a:prstGeom prst="rect">
            <a:avLst/>
          </a:prstGeom>
        </p:spPr>
      </p:pic>
      <p:sp>
        <p:nvSpPr>
          <p:cNvPr id="26" name="云形 25"/>
          <p:cNvSpPr/>
          <p:nvPr/>
        </p:nvSpPr>
        <p:spPr>
          <a:xfrm>
            <a:off x="3000364" y="1285860"/>
            <a:ext cx="3071834" cy="92869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pic>
        <p:nvPicPr>
          <p:cNvPr id="27" name="Picture 2"/>
          <p:cNvPicPr>
            <a:picLocks noChangeAspect="1" noChangeArrowheads="1"/>
          </p:cNvPicPr>
          <p:nvPr/>
        </p:nvPicPr>
        <p:blipFill>
          <a:blip r:embed="rId7"/>
          <a:srcRect/>
          <a:stretch>
            <a:fillRect/>
          </a:stretch>
        </p:blipFill>
        <p:spPr bwMode="auto">
          <a:xfrm>
            <a:off x="2357422" y="2143116"/>
            <a:ext cx="1091788" cy="714380"/>
          </a:xfrm>
          <a:prstGeom prst="rect">
            <a:avLst/>
          </a:prstGeom>
          <a:noFill/>
          <a:ln w="9525">
            <a:noFill/>
            <a:miter lim="800000"/>
            <a:headEnd/>
            <a:tailEnd/>
          </a:ln>
          <a:effectLst/>
        </p:spPr>
      </p:pic>
      <p:pic>
        <p:nvPicPr>
          <p:cNvPr id="28" name="Picture 3"/>
          <p:cNvPicPr>
            <a:picLocks noChangeAspect="1" noChangeArrowheads="1"/>
          </p:cNvPicPr>
          <p:nvPr/>
        </p:nvPicPr>
        <p:blipFill>
          <a:blip r:embed="rId8"/>
          <a:srcRect/>
          <a:stretch>
            <a:fillRect/>
          </a:stretch>
        </p:blipFill>
        <p:spPr bwMode="auto">
          <a:xfrm rot="20262788">
            <a:off x="4376526" y="2255884"/>
            <a:ext cx="470764" cy="790992"/>
          </a:xfrm>
          <a:prstGeom prst="rect">
            <a:avLst/>
          </a:prstGeom>
          <a:noFill/>
          <a:ln w="9525">
            <a:noFill/>
            <a:miter lim="800000"/>
            <a:headEnd/>
            <a:tailEnd/>
          </a:ln>
          <a:effectLst/>
        </p:spPr>
      </p:pic>
      <p:pic>
        <p:nvPicPr>
          <p:cNvPr id="29" name="Picture 4"/>
          <p:cNvPicPr>
            <a:picLocks noChangeAspect="1" noChangeArrowheads="1"/>
          </p:cNvPicPr>
          <p:nvPr/>
        </p:nvPicPr>
        <p:blipFill>
          <a:blip r:embed="rId9"/>
          <a:srcRect/>
          <a:stretch>
            <a:fillRect/>
          </a:stretch>
        </p:blipFill>
        <p:spPr bwMode="auto">
          <a:xfrm>
            <a:off x="5715008" y="2000240"/>
            <a:ext cx="1132111" cy="785818"/>
          </a:xfrm>
          <a:prstGeom prst="rect">
            <a:avLst/>
          </a:prstGeom>
          <a:noFill/>
          <a:ln w="9525">
            <a:noFill/>
            <a:miter lim="800000"/>
            <a:headEnd/>
            <a:tailEnd/>
          </a:ln>
          <a:effectLst/>
        </p:spPr>
      </p:pic>
      <p:pic>
        <p:nvPicPr>
          <p:cNvPr id="30"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508895" y="1214423"/>
            <a:ext cx="235160" cy="433806"/>
          </a:xfrm>
          <a:prstGeom prst="rect">
            <a:avLst/>
          </a:prstGeom>
          <a:noFill/>
        </p:spPr>
      </p:pic>
      <p:pic>
        <p:nvPicPr>
          <p:cNvPr id="31"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290637" y="1214422"/>
            <a:ext cx="235158" cy="433806"/>
          </a:xfrm>
          <a:prstGeom prst="rect">
            <a:avLst/>
          </a:prstGeom>
          <a:noFill/>
        </p:spPr>
      </p:pic>
      <p:pic>
        <p:nvPicPr>
          <p:cNvPr id="32"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076204" y="1214423"/>
            <a:ext cx="235160" cy="433806"/>
          </a:xfrm>
          <a:prstGeom prst="rect">
            <a:avLst/>
          </a:prstGeom>
          <a:noFill/>
        </p:spPr>
      </p:pic>
      <p:pic>
        <p:nvPicPr>
          <p:cNvPr id="33"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3857618" y="1214423"/>
            <a:ext cx="235160" cy="433806"/>
          </a:xfrm>
          <a:prstGeom prst="rect">
            <a:avLst/>
          </a:prstGeom>
          <a:noFill/>
        </p:spPr>
      </p:pic>
      <p:pic>
        <p:nvPicPr>
          <p:cNvPr id="34"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3643306" y="1214423"/>
            <a:ext cx="235158" cy="433806"/>
          </a:xfrm>
          <a:prstGeom prst="rect">
            <a:avLst/>
          </a:prstGeom>
          <a:noFill/>
        </p:spPr>
      </p:pic>
      <p:pic>
        <p:nvPicPr>
          <p:cNvPr id="35" name="Picture 2" descr="\\eventsql\dvd\Online_ART\DVD_ART36\Artwork_Imagery\Icons - Illustrations\_ xMAC STYLE\gears proces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279720" y="1285860"/>
            <a:ext cx="506594" cy="38004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929058" y="1714488"/>
            <a:ext cx="1214446" cy="400110"/>
          </a:xfrm>
          <a:prstGeom prst="rect">
            <a:avLst/>
          </a:prstGeom>
          <a:noFill/>
        </p:spPr>
        <p:txBody>
          <a:bodyPr wrap="square" rtlCol="0">
            <a:spAutoFit/>
          </a:bodyPr>
          <a:lstStyle/>
          <a:p>
            <a:r>
              <a:rPr lang="zh-CN" altLang="en-US" sz="2000" dirty="0"/>
              <a:t>阿</a:t>
            </a:r>
            <a:r>
              <a:rPr lang="zh-CN" altLang="en-US" sz="2000" dirty="0" smtClean="0"/>
              <a:t>里云</a:t>
            </a:r>
            <a:endParaRPr lang="zh-CN" altLang="en-US" sz="2000" dirty="0"/>
          </a:p>
        </p:txBody>
      </p:sp>
      <p:pic>
        <p:nvPicPr>
          <p:cNvPr id="37"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744055" y="1214422"/>
            <a:ext cx="235160" cy="433806"/>
          </a:xfrm>
          <a:prstGeom prst="rect">
            <a:avLst/>
          </a:prstGeom>
          <a:noFill/>
        </p:spPr>
      </p:pic>
      <p:pic>
        <p:nvPicPr>
          <p:cNvPr id="38"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4958369" y="1214422"/>
            <a:ext cx="235160" cy="433806"/>
          </a:xfrm>
          <a:prstGeom prst="rect">
            <a:avLst/>
          </a:prstGeom>
          <a:noFill/>
        </p:spPr>
      </p:pic>
      <p:pic>
        <p:nvPicPr>
          <p:cNvPr id="39" name="Picture 2" descr="C:\Program Files\Microsoft Resource DVD Artwork\DVD_ART\Artwork_Imagery\HARDWARE_IMAGERY\Photos - OEM Hardware\Server Computer\ProLiant 10642 Rack.png"/>
          <p:cNvPicPr>
            <a:picLocks noChangeAspect="1" noChangeArrowheads="1"/>
          </p:cNvPicPr>
          <p:nvPr/>
        </p:nvPicPr>
        <p:blipFill>
          <a:blip r:embed="rId10" cstate="email">
            <a:lum bright="10000" contrast="20000"/>
          </a:blip>
          <a:srcRect/>
          <a:stretch>
            <a:fillRect/>
          </a:stretch>
        </p:blipFill>
        <p:spPr bwMode="auto">
          <a:xfrm flipH="1">
            <a:off x="5172683" y="1214422"/>
            <a:ext cx="235160" cy="433806"/>
          </a:xfrm>
          <a:prstGeom prst="rect">
            <a:avLst/>
          </a:prstGeom>
          <a:noFill/>
        </p:spPr>
      </p:pic>
      <p:sp>
        <p:nvSpPr>
          <p:cNvPr id="40" name="灯片编号占位符 33"/>
          <p:cNvSpPr txBox="1">
            <a:spLocks/>
          </p:cNvSpPr>
          <p:nvPr/>
        </p:nvSpPr>
        <p:spPr bwMode="auto">
          <a:xfrm>
            <a:off x="6553200" y="6356350"/>
            <a:ext cx="2133600"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marL="0" algn="r" defTabSz="914400" rtl="0" eaLnBrk="1" fontAlgn="auto" latinLnBrk="0" hangingPunct="1">
              <a:spcBef>
                <a:spcPts val="0"/>
              </a:spcBef>
              <a:spcAft>
                <a:spcPts val="0"/>
              </a:spcAft>
              <a:defRPr sz="1400" b="0" kern="1200">
                <a:solidFill>
                  <a:srgbClr val="000000"/>
                </a:solidFill>
                <a:latin typeface="Arial" charset="0"/>
                <a:ea typeface="宋体"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35</a:t>
            </a:fld>
            <a:endParaRPr lang="zh-CN" altLang="en-US"/>
          </a:p>
        </p:txBody>
      </p:sp>
    </p:spTree>
    <p:extLst>
      <p:ext uri="{BB962C8B-B14F-4D97-AF65-F5344CB8AC3E}">
        <p14:creationId xmlns:p14="http://schemas.microsoft.com/office/powerpoint/2010/main" val="1792966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系统更新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TextBox 2"/>
          <p:cNvSpPr txBox="1"/>
          <p:nvPr/>
        </p:nvSpPr>
        <p:spPr>
          <a:xfrm>
            <a:off x="827584" y="2132855"/>
            <a:ext cx="7344816" cy="646331"/>
          </a:xfrm>
          <a:prstGeom prst="rect">
            <a:avLst/>
          </a:prstGeom>
          <a:noFill/>
        </p:spPr>
        <p:txBody>
          <a:bodyPr wrap="square" rtlCol="0">
            <a:spAutoFit/>
          </a:bodyPr>
          <a:lstStyle/>
          <a:p>
            <a:r>
              <a:rPr lang="zh-CN" altLang="en-US" dirty="0" smtClean="0"/>
              <a:t>目前已着手系统评估结果的分析，与专家讨论后将增加案例推理的部分，下一阶段准备更新ＣＤＳＳ系统</a:t>
            </a:r>
            <a:endParaRPr lang="zh-CN" altLang="en-US" dirty="0"/>
          </a:p>
        </p:txBody>
      </p:sp>
      <p:graphicFrame>
        <p:nvGraphicFramePr>
          <p:cNvPr id="6" name="图示 5"/>
          <p:cNvGraphicFramePr/>
          <p:nvPr>
            <p:extLst>
              <p:ext uri="{D42A27DB-BD31-4B8C-83A1-F6EECF244321}">
                <p14:modId xmlns:p14="http://schemas.microsoft.com/office/powerpoint/2010/main" val="2635980156"/>
              </p:ext>
            </p:extLst>
          </p:nvPr>
        </p:nvGraphicFramePr>
        <p:xfrm>
          <a:off x="2104360" y="2559789"/>
          <a:ext cx="4968552" cy="3308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983174" y="3990800"/>
            <a:ext cx="1579368" cy="369332"/>
          </a:xfrm>
          <a:prstGeom prst="rect">
            <a:avLst/>
          </a:prstGeom>
          <a:noFill/>
        </p:spPr>
        <p:txBody>
          <a:bodyPr wrap="square" rtlCol="0">
            <a:spAutoFit/>
          </a:bodyPr>
          <a:lstStyle/>
          <a:p>
            <a:r>
              <a:rPr lang="zh-CN" altLang="en-US" dirty="0" smtClean="0"/>
              <a:t>推理方法更新</a:t>
            </a:r>
            <a:endParaRPr lang="zh-CN" altLang="en-US" dirty="0"/>
          </a:p>
        </p:txBody>
      </p:sp>
      <p:sp>
        <p:nvSpPr>
          <p:cNvPr id="8" name="TextBox 7"/>
          <p:cNvSpPr txBox="1"/>
          <p:nvPr/>
        </p:nvSpPr>
        <p:spPr>
          <a:xfrm>
            <a:off x="3849848" y="3727394"/>
            <a:ext cx="1584176" cy="923330"/>
          </a:xfrm>
          <a:prstGeom prst="rect">
            <a:avLst/>
          </a:prstGeom>
          <a:noFill/>
        </p:spPr>
        <p:txBody>
          <a:bodyPr wrap="square" rtlCol="0">
            <a:spAutoFit/>
          </a:bodyPr>
          <a:lstStyle/>
          <a:p>
            <a:r>
              <a:rPr lang="zh-CN" altLang="en-US" dirty="0" smtClean="0"/>
              <a:t>更新界面组件的模板文件和数据交互接口</a:t>
            </a:r>
            <a:endParaRPr lang="zh-CN" altLang="en-US" dirty="0"/>
          </a:p>
        </p:txBody>
      </p:sp>
      <p:sp>
        <p:nvSpPr>
          <p:cNvPr id="9" name="TextBox 8"/>
          <p:cNvSpPr txBox="1"/>
          <p:nvPr/>
        </p:nvSpPr>
        <p:spPr>
          <a:xfrm>
            <a:off x="5623053" y="4004393"/>
            <a:ext cx="1440160" cy="369332"/>
          </a:xfrm>
          <a:prstGeom prst="rect">
            <a:avLst/>
          </a:prstGeom>
          <a:noFill/>
        </p:spPr>
        <p:txBody>
          <a:bodyPr wrap="square" rtlCol="0">
            <a:spAutoFit/>
          </a:bodyPr>
          <a:lstStyle/>
          <a:p>
            <a:r>
              <a:rPr lang="zh-CN" altLang="en-US" dirty="0" smtClean="0"/>
              <a:t>新　系　统</a:t>
            </a:r>
            <a:endParaRPr lang="zh-CN" altLang="en-US" dirty="0"/>
          </a:p>
        </p:txBody>
      </p:sp>
      <p:sp>
        <p:nvSpPr>
          <p:cNvPr id="10" name="矩形 9"/>
          <p:cNvSpPr/>
          <p:nvPr/>
        </p:nvSpPr>
        <p:spPr>
          <a:xfrm>
            <a:off x="857640" y="5775079"/>
            <a:ext cx="1508832" cy="5692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smtClean="0"/>
              <a:t>Rule-based reasoning</a:t>
            </a:r>
            <a:endParaRPr lang="zh-CN" altLang="en-US" dirty="0"/>
          </a:p>
        </p:txBody>
      </p:sp>
      <p:sp>
        <p:nvSpPr>
          <p:cNvPr id="11" name="矩形 10"/>
          <p:cNvSpPr/>
          <p:nvPr/>
        </p:nvSpPr>
        <p:spPr>
          <a:xfrm>
            <a:off x="3347864" y="5763855"/>
            <a:ext cx="1498488" cy="56922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smtClean="0"/>
              <a:t>Case-based reasoning</a:t>
            </a:r>
            <a:endParaRPr lang="zh-CN" altLang="en-US" dirty="0"/>
          </a:p>
        </p:txBody>
      </p:sp>
      <p:sp>
        <p:nvSpPr>
          <p:cNvPr id="4" name="加号 3"/>
          <p:cNvSpPr/>
          <p:nvPr/>
        </p:nvSpPr>
        <p:spPr bwMode="auto">
          <a:xfrm>
            <a:off x="2630738" y="5843667"/>
            <a:ext cx="648072" cy="432048"/>
          </a:xfrm>
          <a:prstGeom prst="mathPl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上箭头 4"/>
          <p:cNvSpPr/>
          <p:nvPr/>
        </p:nvSpPr>
        <p:spPr bwMode="auto">
          <a:xfrm>
            <a:off x="2630738" y="4894085"/>
            <a:ext cx="427240" cy="792088"/>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4894471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38" y="2204864"/>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43808" y="1982050"/>
            <a:ext cx="4824536" cy="1477328"/>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又称老年痴呆症，是一种神经退行性疾病。随着人口老龄化程度的加剧，</a:t>
            </a:r>
            <a:r>
              <a:rPr lang="en-US" altLang="zh-CN" dirty="0" smtClean="0"/>
              <a:t>AD</a:t>
            </a:r>
            <a:r>
              <a:rPr lang="zh-CN" altLang="en-US" dirty="0" smtClean="0"/>
              <a:t>已经成为继心血管疾病、肿瘤和脑卒中之后的</a:t>
            </a:r>
            <a:r>
              <a:rPr lang="zh-CN" altLang="en-US" dirty="0" smtClean="0">
                <a:solidFill>
                  <a:srgbClr val="FF0000"/>
                </a:solidFill>
              </a:rPr>
              <a:t>第四位</a:t>
            </a:r>
            <a:r>
              <a:rPr lang="zh-CN" altLang="en-US" dirty="0" smtClean="0"/>
              <a:t>杀手，给社会和家庭带来沉重的负担</a:t>
            </a:r>
            <a:endParaRPr lang="zh-CN" altLang="en-US" dirty="0"/>
          </a:p>
        </p:txBody>
      </p:sp>
      <p:sp>
        <p:nvSpPr>
          <p:cNvPr id="10" name="矩形 9"/>
          <p:cNvSpPr/>
          <p:nvPr/>
        </p:nvSpPr>
        <p:spPr>
          <a:xfrm>
            <a:off x="5234312" y="3861048"/>
            <a:ext cx="3199842" cy="923330"/>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485479" y="4077071"/>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solidFill>
                  <a:srgbClr val="FF0000"/>
                </a:solidFill>
              </a:rPr>
              <a:t>1</a:t>
            </a:r>
            <a:r>
              <a:rPr lang="zh-CN" altLang="en-US" dirty="0">
                <a:solidFill>
                  <a:srgbClr val="FF0000"/>
                </a:solidFill>
              </a:rPr>
              <a:t>％</a:t>
            </a:r>
            <a:r>
              <a:rPr lang="zh-CN" altLang="en-US" dirty="0"/>
              <a:t>，而</a:t>
            </a:r>
            <a:r>
              <a:rPr lang="en-US" altLang="zh-CN" dirty="0"/>
              <a:t>85</a:t>
            </a:r>
            <a:r>
              <a:rPr lang="zh-CN" altLang="en-US" dirty="0"/>
              <a:t>岁人群的患病率为</a:t>
            </a:r>
            <a:r>
              <a:rPr lang="en-US" altLang="zh-CN" dirty="0">
                <a:solidFill>
                  <a:srgbClr val="FF0000"/>
                </a:solidFill>
              </a:rPr>
              <a:t>30</a:t>
            </a:r>
            <a:r>
              <a:rPr lang="zh-CN" altLang="en-US" dirty="0">
                <a:solidFill>
                  <a:srgbClr val="FF0000"/>
                </a:solidFill>
              </a:rPr>
              <a:t>％</a:t>
            </a:r>
          </a:p>
        </p:txBody>
      </p:sp>
      <p:sp>
        <p:nvSpPr>
          <p:cNvPr id="9" name="TextBox 8"/>
          <p:cNvSpPr txBox="1"/>
          <p:nvPr/>
        </p:nvSpPr>
        <p:spPr>
          <a:xfrm>
            <a:off x="1835696" y="5660496"/>
            <a:ext cx="4753187"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a:t>诊断决策支持系统的目标疾病：老年痴呆症</a:t>
            </a:r>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6" name="圆角矩形 15"/>
          <p:cNvSpPr/>
          <p:nvPr/>
        </p:nvSpPr>
        <p:spPr bwMode="auto">
          <a:xfrm>
            <a:off x="6193875" y="3604343"/>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文本框 6"/>
          <p:cNvSpPr txBox="1"/>
          <p:nvPr/>
        </p:nvSpPr>
        <p:spPr>
          <a:xfrm>
            <a:off x="6316922" y="3657783"/>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
        <p:nvSpPr>
          <p:cNvPr id="24" name="圆角矩形 23"/>
          <p:cNvSpPr/>
          <p:nvPr/>
        </p:nvSpPr>
        <p:spPr bwMode="auto">
          <a:xfrm>
            <a:off x="1619672" y="3587475"/>
            <a:ext cx="1161329" cy="716639"/>
          </a:xfrm>
          <a:prstGeom prst="roundRect">
            <a:avLst/>
          </a:prstGeom>
          <a:solidFill>
            <a:schemeClr val="accent3">
              <a:lumMod val="85000"/>
            </a:schemeClr>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圆角矩形 30"/>
          <p:cNvSpPr/>
          <p:nvPr/>
        </p:nvSpPr>
        <p:spPr bwMode="auto">
          <a:xfrm>
            <a:off x="3995936" y="3571341"/>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TextBox 31"/>
          <p:cNvSpPr txBox="1"/>
          <p:nvPr/>
        </p:nvSpPr>
        <p:spPr>
          <a:xfrm>
            <a:off x="1700881" y="3638097"/>
            <a:ext cx="1080120" cy="646331"/>
          </a:xfrm>
          <a:prstGeom prst="rect">
            <a:avLst/>
          </a:prstGeom>
          <a:noFill/>
        </p:spPr>
        <p:txBody>
          <a:bodyPr wrap="square" rtlCol="0">
            <a:spAutoFit/>
          </a:bodyPr>
          <a:lstStyle/>
          <a:p>
            <a:r>
              <a:rPr lang="zh-CN" altLang="en-US" dirty="0" smtClean="0"/>
              <a:t>问诊界面配置</a:t>
            </a:r>
            <a:endParaRPr lang="zh-CN" altLang="en-US" dirty="0"/>
          </a:p>
        </p:txBody>
      </p:sp>
      <p:sp>
        <p:nvSpPr>
          <p:cNvPr id="33" name="TextBox 32"/>
          <p:cNvSpPr txBox="1"/>
          <p:nvPr/>
        </p:nvSpPr>
        <p:spPr>
          <a:xfrm>
            <a:off x="4139952" y="3614561"/>
            <a:ext cx="1008112" cy="646331"/>
          </a:xfrm>
          <a:prstGeom prst="rect">
            <a:avLst/>
          </a:prstGeom>
          <a:noFill/>
        </p:spPr>
        <p:txBody>
          <a:bodyPr wrap="square" rtlCol="0">
            <a:spAutoFit/>
          </a:bodyPr>
          <a:lstStyle/>
          <a:p>
            <a:r>
              <a:rPr lang="zh-CN" altLang="en-US" dirty="0" smtClean="0"/>
              <a:t>数据交互模块</a:t>
            </a:r>
            <a:endParaRPr lang="zh-CN" altLang="en-US" dirty="0"/>
          </a:p>
        </p:txBody>
      </p:sp>
      <p:sp>
        <p:nvSpPr>
          <p:cNvPr id="35" name="圆角矩形 34"/>
          <p:cNvSpPr/>
          <p:nvPr/>
        </p:nvSpPr>
        <p:spPr bwMode="auto">
          <a:xfrm>
            <a:off x="1043608" y="4304114"/>
            <a:ext cx="7488832" cy="121311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TextBox 35"/>
          <p:cNvSpPr txBox="1"/>
          <p:nvPr/>
        </p:nvSpPr>
        <p:spPr>
          <a:xfrm>
            <a:off x="2610746" y="4703744"/>
            <a:ext cx="4146930" cy="461665"/>
          </a:xfrm>
          <a:prstGeom prst="rect">
            <a:avLst/>
          </a:prstGeom>
          <a:noFill/>
        </p:spPr>
        <p:txBody>
          <a:bodyPr wrap="square" rtlCol="0">
            <a:spAutoFit/>
          </a:bodyPr>
          <a:lstStyle/>
          <a:p>
            <a:r>
              <a:rPr lang="zh-CN" altLang="en-US" sz="2400" dirty="0" smtClean="0"/>
              <a:t>面向社区的疾病诊断系统框架</a:t>
            </a:r>
            <a:endParaRPr lang="zh-CN" altLang="en-US" sz="2400" dirty="0"/>
          </a:p>
        </p:txBody>
      </p:sp>
      <p:sp>
        <p:nvSpPr>
          <p:cNvPr id="37" name="AutoShape 4"/>
          <p:cNvSpPr>
            <a:spLocks noChangeArrowheads="1"/>
          </p:cNvSpPr>
          <p:nvPr/>
        </p:nvSpPr>
        <p:spPr bwMode="gray">
          <a:xfrm>
            <a:off x="2088123" y="2903093"/>
            <a:ext cx="4967751" cy="880925"/>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dirty="0">
              <a:latin typeface="Arial" charset="0"/>
            </a:endParaRPr>
          </a:p>
        </p:txBody>
      </p:sp>
      <p:pic>
        <p:nvPicPr>
          <p:cNvPr id="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9790" y="1489139"/>
            <a:ext cx="1984419" cy="1459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651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t>社区承担常见疾病的诊疗工作，中心医院专注于解决疑难杂症的诊疗问题</a:t>
            </a:r>
            <a:endParaRPr lang="zh-CN" altLang="en-US" dirty="0"/>
          </a:p>
        </p:txBody>
      </p:sp>
      <p:sp>
        <p:nvSpPr>
          <p:cNvPr id="3" name="TextBox 2"/>
          <p:cNvSpPr txBox="1"/>
          <p:nvPr/>
        </p:nvSpPr>
        <p:spPr>
          <a:xfrm>
            <a:off x="3756692" y="3998063"/>
            <a:ext cx="1458592" cy="738664"/>
          </a:xfrm>
          <a:prstGeom prst="rect">
            <a:avLst/>
          </a:prstGeom>
          <a:noFill/>
        </p:spPr>
        <p:txBody>
          <a:bodyPr wrap="square" rtlCol="0">
            <a:spAutoFit/>
          </a:bodyPr>
          <a:lstStyle/>
          <a:p>
            <a:r>
              <a:rPr lang="zh-CN" altLang="en-US" sz="1400" dirty="0" smtClean="0"/>
              <a:t>患者集中</a:t>
            </a:r>
            <a:r>
              <a:rPr lang="zh-CN" altLang="en-US" sz="1400" dirty="0"/>
              <a:t>于上级医院</a:t>
            </a:r>
            <a:r>
              <a:rPr lang="zh-CN" altLang="en-US" sz="1400" dirty="0" smtClean="0"/>
              <a:t>而没有向</a:t>
            </a:r>
            <a:r>
              <a:rPr lang="zh-CN" altLang="en-US" sz="1400" dirty="0"/>
              <a:t>基层合理分流</a:t>
            </a:r>
          </a:p>
        </p:txBody>
      </p:sp>
      <p:sp>
        <p:nvSpPr>
          <p:cNvPr id="7" name="燕尾形箭头 6"/>
          <p:cNvSpPr/>
          <p:nvPr/>
        </p:nvSpPr>
        <p:spPr bwMode="auto">
          <a:xfrm rot="5231516">
            <a:off x="4129443" y="3329610"/>
            <a:ext cx="578590" cy="278515"/>
          </a:xfrm>
          <a:prstGeom prst="notchedRightArrow">
            <a:avLst/>
          </a:prstGeom>
          <a:solidFill>
            <a:schemeClr val="accent2">
              <a:lumMod val="20000"/>
              <a:lumOff val="8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TextBox 41"/>
          <p:cNvSpPr txBox="1"/>
          <p:nvPr/>
        </p:nvSpPr>
        <p:spPr>
          <a:xfrm>
            <a:off x="3897307" y="2544968"/>
            <a:ext cx="1152128" cy="738664"/>
          </a:xfrm>
          <a:prstGeom prst="rect">
            <a:avLst/>
          </a:prstGeom>
          <a:noFill/>
        </p:spPr>
        <p:txBody>
          <a:bodyPr wrap="square" rtlCol="0">
            <a:spAutoFit/>
          </a:bodyPr>
          <a:lstStyle/>
          <a:p>
            <a:r>
              <a:rPr lang="zh-CN" altLang="en-US" sz="1400" dirty="0" smtClean="0"/>
              <a:t>社区医疗诊疗水平低</a:t>
            </a:r>
            <a:endParaRPr lang="en-US" altLang="zh-CN" sz="1400" dirty="0" smtClean="0"/>
          </a:p>
          <a:p>
            <a:endParaRPr lang="en-US" altLang="zh-CN" sz="1400" dirty="0" smtClean="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模块实现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4"/>
          <p:cNvPicPr>
            <a:picLocks noChangeAspect="1" noChangeArrowheads="1"/>
          </p:cNvPicPr>
          <p:nvPr/>
        </p:nvPicPr>
        <p:blipFill>
          <a:blip r:embed="rId2" cstate="print"/>
          <a:srcRect/>
          <a:stretch>
            <a:fillRect/>
          </a:stretch>
        </p:blipFill>
        <p:spPr bwMode="auto">
          <a:xfrm>
            <a:off x="2304341" y="1416862"/>
            <a:ext cx="851946" cy="722318"/>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992747" y="1575614"/>
            <a:ext cx="761959" cy="777880"/>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7" name="Picture 2"/>
          <p:cNvPicPr>
            <a:picLocks noChangeAspect="1" noChangeArrowheads="1"/>
          </p:cNvPicPr>
          <p:nvPr/>
        </p:nvPicPr>
        <p:blipFill>
          <a:blip r:embed="rId4" cstate="print"/>
          <a:srcRect/>
          <a:stretch>
            <a:fillRect/>
          </a:stretch>
        </p:blipFill>
        <p:spPr bwMode="auto">
          <a:xfrm>
            <a:off x="1633971" y="1210486"/>
            <a:ext cx="755944" cy="1000132"/>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8" name="TextBox 7"/>
          <p:cNvSpPr txBox="1"/>
          <p:nvPr/>
        </p:nvSpPr>
        <p:spPr>
          <a:xfrm>
            <a:off x="2638053" y="2221254"/>
            <a:ext cx="280132" cy="369332"/>
          </a:xfrm>
          <a:prstGeom prst="rect">
            <a:avLst/>
          </a:prstGeom>
          <a:noFill/>
        </p:spPr>
        <p:txBody>
          <a:bodyPr wrap="square" rtlCol="0">
            <a:spAutoFit/>
          </a:bodyPr>
          <a:lstStyle/>
          <a:p>
            <a:r>
              <a:rPr lang="en-US" altLang="zh-CN" dirty="0" smtClean="0"/>
              <a:t>…</a:t>
            </a:r>
            <a:endParaRPr lang="zh-CN" altLang="en-US" dirty="0"/>
          </a:p>
        </p:txBody>
      </p:sp>
      <p:sp>
        <p:nvSpPr>
          <p:cNvPr id="9" name="矩形 8"/>
          <p:cNvSpPr/>
          <p:nvPr/>
        </p:nvSpPr>
        <p:spPr>
          <a:xfrm>
            <a:off x="1679780" y="2221254"/>
            <a:ext cx="885281" cy="369332"/>
          </a:xfrm>
          <a:prstGeom prst="rect">
            <a:avLst/>
          </a:prstGeom>
        </p:spPr>
        <p:txBody>
          <a:bodyPr wrap="square">
            <a:spAutoFit/>
          </a:bodyPr>
          <a:lstStyle/>
          <a:p>
            <a:r>
              <a:rPr lang="en-US" altLang="zh-CN" dirty="0" err="1" smtClean="0"/>
              <a:t>MoCA</a:t>
            </a:r>
            <a:endParaRPr lang="zh-CN" altLang="en-US" dirty="0"/>
          </a:p>
        </p:txBody>
      </p:sp>
      <p:sp>
        <p:nvSpPr>
          <p:cNvPr id="10" name="TextBox 9"/>
          <p:cNvSpPr txBox="1"/>
          <p:nvPr/>
        </p:nvSpPr>
        <p:spPr>
          <a:xfrm>
            <a:off x="2559484" y="1927574"/>
            <a:ext cx="1143008" cy="369332"/>
          </a:xfrm>
          <a:prstGeom prst="rect">
            <a:avLst/>
          </a:prstGeom>
          <a:noFill/>
        </p:spPr>
        <p:txBody>
          <a:bodyPr wrap="square" rtlCol="0">
            <a:spAutoFit/>
          </a:bodyPr>
          <a:lstStyle/>
          <a:p>
            <a:r>
              <a:rPr lang="en-US" dirty="0" smtClean="0"/>
              <a:t>ADAS-cog</a:t>
            </a:r>
            <a:endParaRPr lang="zh-CN" altLang="en-US" dirty="0"/>
          </a:p>
        </p:txBody>
      </p:sp>
      <p:sp>
        <p:nvSpPr>
          <p:cNvPr id="11" name="矩形 10"/>
          <p:cNvSpPr/>
          <p:nvPr/>
        </p:nvSpPr>
        <p:spPr>
          <a:xfrm>
            <a:off x="731970" y="2296906"/>
            <a:ext cx="797013" cy="369332"/>
          </a:xfrm>
          <a:prstGeom prst="rect">
            <a:avLst/>
          </a:prstGeom>
        </p:spPr>
        <p:txBody>
          <a:bodyPr wrap="none">
            <a:spAutoFit/>
          </a:bodyPr>
          <a:lstStyle/>
          <a:p>
            <a:r>
              <a:rPr lang="en-US" altLang="zh-CN" dirty="0" smtClean="0"/>
              <a:t>MMSE</a:t>
            </a:r>
            <a:endParaRPr lang="zh-CN" altLang="en-US" dirty="0"/>
          </a:p>
        </p:txBody>
      </p:sp>
      <p:sp>
        <p:nvSpPr>
          <p:cNvPr id="12" name="流程图: 磁盘 11"/>
          <p:cNvSpPr/>
          <p:nvPr/>
        </p:nvSpPr>
        <p:spPr>
          <a:xfrm>
            <a:off x="4657118" y="1363998"/>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3" name="TextBox 12"/>
          <p:cNvSpPr txBox="1"/>
          <p:nvPr/>
        </p:nvSpPr>
        <p:spPr>
          <a:xfrm>
            <a:off x="6516216" y="1454855"/>
            <a:ext cx="1143008" cy="646331"/>
          </a:xfrm>
          <a:prstGeom prst="rect">
            <a:avLst/>
          </a:prstGeom>
          <a:noFill/>
        </p:spPr>
        <p:txBody>
          <a:bodyPr wrap="square" rtlCol="0">
            <a:spAutoFit/>
          </a:bodyPr>
          <a:lstStyle/>
          <a:p>
            <a:r>
              <a:rPr lang="en-US" altLang="zh-CN" sz="1200" dirty="0" smtClean="0"/>
              <a:t>145 Cases from Chinese PLA Hospital</a:t>
            </a:r>
            <a:endParaRPr lang="zh-CN" altLang="en-US" sz="1200" dirty="0"/>
          </a:p>
        </p:txBody>
      </p:sp>
      <p:sp>
        <p:nvSpPr>
          <p:cNvPr id="3" name="圆角矩形 2"/>
          <p:cNvSpPr/>
          <p:nvPr/>
        </p:nvSpPr>
        <p:spPr bwMode="auto">
          <a:xfrm>
            <a:off x="3297064" y="2836838"/>
            <a:ext cx="2549871" cy="1428682"/>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TextBox 3"/>
          <p:cNvSpPr txBox="1"/>
          <p:nvPr/>
        </p:nvSpPr>
        <p:spPr>
          <a:xfrm>
            <a:off x="1889544" y="3276630"/>
            <a:ext cx="1497017"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15" name="右大括号 14"/>
          <p:cNvSpPr/>
          <p:nvPr/>
        </p:nvSpPr>
        <p:spPr bwMode="auto">
          <a:xfrm rot="5400000">
            <a:off x="4474316" y="1169233"/>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下箭头 17"/>
          <p:cNvSpPr/>
          <p:nvPr/>
        </p:nvSpPr>
        <p:spPr>
          <a:xfrm>
            <a:off x="4172476" y="257866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9" name="Picture 3" descr="C:\Users\FGJ\AppData\Roaming\Tencent\Users\794460205\QQ\WinTemp\RichOle\CK)I2UB]C2PR4R`$AR`FC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1026" y="3004561"/>
            <a:ext cx="2157298" cy="109323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p:cNvSpPr/>
          <p:nvPr/>
        </p:nvSpPr>
        <p:spPr bwMode="auto">
          <a:xfrm>
            <a:off x="1093771" y="4797152"/>
            <a:ext cx="1296144" cy="73277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TextBox 20"/>
          <p:cNvSpPr txBox="1"/>
          <p:nvPr/>
        </p:nvSpPr>
        <p:spPr>
          <a:xfrm>
            <a:off x="1237787" y="4840372"/>
            <a:ext cx="1008112" cy="646331"/>
          </a:xfrm>
          <a:prstGeom prst="rect">
            <a:avLst/>
          </a:prstGeom>
          <a:noFill/>
        </p:spPr>
        <p:txBody>
          <a:bodyPr wrap="square" rtlCol="0">
            <a:spAutoFit/>
          </a:bodyPr>
          <a:lstStyle/>
          <a:p>
            <a:r>
              <a:rPr lang="zh-CN" altLang="en-US" dirty="0" smtClean="0"/>
              <a:t>数据交互模块</a:t>
            </a:r>
            <a:endParaRPr lang="zh-CN" altLang="en-US" dirty="0"/>
          </a:p>
        </p:txBody>
      </p:sp>
      <p:pic>
        <p:nvPicPr>
          <p:cNvPr id="22" name="Picture 4" descr="C:\Users\FGJ\AppData\Roaming\Tencent\Users\794460205\QQ\WinTemp\RichOle\%GIJRD_2S0T{9}X9HK`4ICI.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262" y="4412089"/>
            <a:ext cx="1121346" cy="21845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FGJ\AppData\Roaming\Tencent\Users\794460205\QQ\WinTemp\RichOle\GR6UQSU5V2GP~`D(OR6Y)N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2639" y="4389752"/>
            <a:ext cx="1393170" cy="220687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2746387" y="4846856"/>
            <a:ext cx="2659364" cy="646331"/>
          </a:xfrm>
          <a:prstGeom prst="rect">
            <a:avLst/>
          </a:prstGeom>
        </p:spPr>
        <p:txBody>
          <a:bodyPr wrap="square">
            <a:spAutoFit/>
          </a:bodyPr>
          <a:lstStyle/>
          <a:p>
            <a:r>
              <a:rPr lang="en-US" altLang="zh-CN" dirty="0" err="1">
                <a:latin typeface="+mn-ea"/>
              </a:rPr>
              <a:t>GetInputIntoJson</a:t>
            </a:r>
            <a:r>
              <a:rPr lang="en-US" altLang="zh-CN" dirty="0">
                <a:latin typeface="+mn-ea"/>
              </a:rPr>
              <a:t>()</a:t>
            </a:r>
            <a:r>
              <a:rPr lang="zh-CN" altLang="en-US" dirty="0">
                <a:latin typeface="+mn-ea"/>
              </a:rPr>
              <a:t> </a:t>
            </a:r>
            <a:endParaRPr lang="en-US" altLang="zh-CN" dirty="0" smtClean="0">
              <a:latin typeface="+mn-ea"/>
            </a:endParaRPr>
          </a:p>
          <a:p>
            <a:r>
              <a:rPr lang="en-US" altLang="zh-CN" dirty="0" err="1" smtClean="0">
                <a:latin typeface="+mn-ea"/>
              </a:rPr>
              <a:t>GetoutputFromJson</a:t>
            </a:r>
            <a:r>
              <a:rPr lang="en-US" altLang="zh-CN" dirty="0">
                <a:latin typeface="+mn-ea"/>
              </a:rPr>
              <a:t>()</a:t>
            </a:r>
            <a:endParaRPr lang="zh-CN" altLang="en-US" dirty="0">
              <a:latin typeface="+mn-ea"/>
            </a:endParaRPr>
          </a:p>
        </p:txBody>
      </p:sp>
      <p:sp>
        <p:nvSpPr>
          <p:cNvPr id="25" name="左大括号 24"/>
          <p:cNvSpPr/>
          <p:nvPr/>
        </p:nvSpPr>
        <p:spPr bwMode="auto">
          <a:xfrm>
            <a:off x="2418437" y="4985355"/>
            <a:ext cx="293248" cy="369332"/>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TextBox 13"/>
          <p:cNvSpPr txBox="1"/>
          <p:nvPr/>
        </p:nvSpPr>
        <p:spPr>
          <a:xfrm>
            <a:off x="6408790" y="5160593"/>
            <a:ext cx="571504" cy="369332"/>
          </a:xfrm>
          <a:prstGeom prst="rect">
            <a:avLst/>
          </a:prstGeom>
          <a:noFill/>
        </p:spPr>
        <p:txBody>
          <a:bodyPr wrap="square" rtlCol="0">
            <a:spAutoFit/>
          </a:bodyPr>
          <a:lstStyle/>
          <a:p>
            <a:r>
              <a:rPr lang="en-US" altLang="zh-CN" dirty="0" smtClean="0"/>
              <a:t>…</a:t>
            </a:r>
            <a:endParaRPr lang="zh-CN" altLang="en-US" dirty="0"/>
          </a:p>
        </p:txBody>
      </p:sp>
      <p:sp>
        <p:nvSpPr>
          <p:cNvPr id="26" name="下箭头 25"/>
          <p:cNvSpPr/>
          <p:nvPr/>
        </p:nvSpPr>
        <p:spPr>
          <a:xfrm rot="16200000">
            <a:off x="5597993" y="3408302"/>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7" name="圆角矩形 26"/>
          <p:cNvSpPr/>
          <p:nvPr/>
        </p:nvSpPr>
        <p:spPr bwMode="auto">
          <a:xfrm>
            <a:off x="6283406" y="3199180"/>
            <a:ext cx="1173641" cy="70399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文本框 6"/>
          <p:cNvSpPr txBox="1"/>
          <p:nvPr/>
        </p:nvSpPr>
        <p:spPr>
          <a:xfrm>
            <a:off x="6406453" y="3252620"/>
            <a:ext cx="1207406" cy="646331"/>
          </a:xfrm>
          <a:prstGeom prst="rect">
            <a:avLst/>
          </a:prstGeom>
          <a:noFill/>
        </p:spPr>
        <p:txBody>
          <a:bodyPr wrap="square" rtlCol="0">
            <a:spAutoFit/>
          </a:bodyPr>
          <a:lstStyle/>
          <a:p>
            <a:r>
              <a:rPr lang="zh-CN" altLang="en-US" dirty="0" smtClean="0"/>
              <a:t>推理引</a:t>
            </a:r>
            <a:endParaRPr lang="en-US" altLang="zh-CN" dirty="0" smtClean="0"/>
          </a:p>
          <a:p>
            <a:r>
              <a:rPr lang="zh-CN" altLang="en-US" dirty="0" smtClean="0"/>
              <a:t>擎接口</a:t>
            </a:r>
            <a:endParaRPr lang="zh-CN" altLang="en-US" dirty="0"/>
          </a:p>
        </p:txBody>
      </p:sp>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系统评估与更新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574151405"/>
              </p:ext>
            </p:extLst>
          </p:nvPr>
        </p:nvGraphicFramePr>
        <p:xfrm>
          <a:off x="1348099" y="2204864"/>
          <a:ext cx="2271338" cy="675640"/>
        </p:xfrm>
        <a:graphic>
          <a:graphicData uri="http://schemas.openxmlformats.org/drawingml/2006/table">
            <a:tbl>
              <a:tblPr>
                <a:tableStyleId>{35758FB7-9AC5-4552-8A53-C91805E547FA}</a:tableStyleId>
              </a:tblPr>
              <a:tblGrid>
                <a:gridCol w="1135669"/>
                <a:gridCol w="1135669"/>
              </a:tblGrid>
              <a:tr h="135534">
                <a:tc>
                  <a:txBody>
                    <a:bodyPr/>
                    <a:lstStyle/>
                    <a:p>
                      <a:r>
                        <a:rPr lang="zh-CN" altLang="en-US" sz="1400" b="1" dirty="0" smtClean="0"/>
                        <a:t>灵敏性</a:t>
                      </a:r>
                      <a:endParaRPr lang="zh-CN" altLang="en-US" sz="1400" b="1" dirty="0"/>
                    </a:p>
                  </a:txBody>
                  <a:tcPr/>
                </a:tc>
                <a:tc>
                  <a:txBody>
                    <a:bodyPr/>
                    <a:lstStyle/>
                    <a:p>
                      <a:r>
                        <a:rPr lang="zh-CN" altLang="en-US" sz="1400" b="1" dirty="0" smtClean="0"/>
                        <a:t>特异性</a:t>
                      </a:r>
                      <a:endParaRPr lang="zh-CN" altLang="en-US" sz="1400" b="1" dirty="0"/>
                    </a:p>
                  </a:txBody>
                  <a:tcPr/>
                </a:tc>
              </a:tr>
              <a:tr h="370840">
                <a:tc>
                  <a:txBody>
                    <a:bodyPr/>
                    <a:lstStyle/>
                    <a:p>
                      <a:r>
                        <a:rPr lang="en-US" altLang="zh-CN" sz="1400" dirty="0" smtClean="0"/>
                        <a:t>81.40%</a:t>
                      </a:r>
                      <a:endParaRPr lang="zh-CN" altLang="en-US" sz="1400" dirty="0"/>
                    </a:p>
                  </a:txBody>
                  <a:tcPr/>
                </a:tc>
                <a:tc>
                  <a:txBody>
                    <a:bodyPr/>
                    <a:lstStyle/>
                    <a:p>
                      <a:r>
                        <a:rPr lang="en-US" altLang="zh-CN" sz="1400" dirty="0" smtClean="0"/>
                        <a:t>91.40%</a:t>
                      </a:r>
                      <a:endParaRPr lang="zh-CN" altLang="en-US" sz="1400" dirty="0"/>
                    </a:p>
                  </a:txBody>
                  <a:tcPr/>
                </a:tc>
              </a:tr>
            </a:tbl>
          </a:graphicData>
        </a:graphic>
      </p:graphicFrame>
      <p:sp>
        <p:nvSpPr>
          <p:cNvPr id="5" name="TextBox 4"/>
          <p:cNvSpPr txBox="1"/>
          <p:nvPr/>
        </p:nvSpPr>
        <p:spPr>
          <a:xfrm>
            <a:off x="507752" y="1196752"/>
            <a:ext cx="7920880" cy="646331"/>
          </a:xfrm>
          <a:prstGeom prst="rect">
            <a:avLst/>
          </a:prstGeom>
          <a:noFill/>
        </p:spPr>
        <p:txBody>
          <a:bodyPr wrap="square" rtlCol="0">
            <a:spAutoFit/>
          </a:bodyPr>
          <a:lstStyle/>
          <a:p>
            <a:r>
              <a:rPr lang="zh-CN" altLang="en-US" dirty="0"/>
              <a:t>系统</a:t>
            </a:r>
            <a:r>
              <a:rPr lang="zh-CN" altLang="en-US" dirty="0" smtClean="0"/>
              <a:t>评估结果如下，根据评估进行分析研究后已得到准确率接近但简化输入参数的贝叶斯网络，下一步根据此结果将对于系统进行更新</a:t>
            </a:r>
            <a:endParaRPr lang="zh-CN" altLang="en-US" dirty="0"/>
          </a:p>
        </p:txBody>
      </p:sp>
      <p:graphicFrame>
        <p:nvGraphicFramePr>
          <p:cNvPr id="19" name="图示 18"/>
          <p:cNvGraphicFramePr/>
          <p:nvPr>
            <p:extLst>
              <p:ext uri="{D42A27DB-BD31-4B8C-83A1-F6EECF244321}">
                <p14:modId xmlns:p14="http://schemas.microsoft.com/office/powerpoint/2010/main" val="2368597446"/>
              </p:ext>
            </p:extLst>
          </p:nvPr>
        </p:nvGraphicFramePr>
        <p:xfrm>
          <a:off x="827584" y="3076012"/>
          <a:ext cx="5057360" cy="306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p:cNvSpPr txBox="1"/>
          <p:nvPr/>
        </p:nvSpPr>
        <p:spPr>
          <a:xfrm>
            <a:off x="1043608" y="4144791"/>
            <a:ext cx="1440160" cy="923330"/>
          </a:xfrm>
          <a:prstGeom prst="rect">
            <a:avLst/>
          </a:prstGeom>
          <a:noFill/>
        </p:spPr>
        <p:txBody>
          <a:bodyPr wrap="square" rtlCol="0">
            <a:spAutoFit/>
          </a:bodyPr>
          <a:lstStyle/>
          <a:p>
            <a:r>
              <a:rPr lang="zh-CN" altLang="en-US" dirty="0" smtClean="0"/>
              <a:t>推理方法更新，更新推理引擎接口</a:t>
            </a:r>
            <a:endParaRPr lang="zh-CN" altLang="en-US" dirty="0"/>
          </a:p>
        </p:txBody>
      </p:sp>
      <p:sp>
        <p:nvSpPr>
          <p:cNvPr id="21" name="TextBox 20"/>
          <p:cNvSpPr txBox="1"/>
          <p:nvPr/>
        </p:nvSpPr>
        <p:spPr>
          <a:xfrm>
            <a:off x="4355976" y="4124293"/>
            <a:ext cx="1257846" cy="923330"/>
          </a:xfrm>
          <a:prstGeom prst="rect">
            <a:avLst/>
          </a:prstGeom>
          <a:noFill/>
        </p:spPr>
        <p:txBody>
          <a:bodyPr wrap="square" rtlCol="0">
            <a:spAutoFit/>
          </a:bodyPr>
          <a:lstStyle/>
          <a:p>
            <a:r>
              <a:rPr lang="zh-CN" altLang="en-US" dirty="0" smtClean="0"/>
              <a:t>更新界面组件的模板文件</a:t>
            </a:r>
            <a:endParaRPr lang="zh-CN" altLang="en-US" dirty="0"/>
          </a:p>
        </p:txBody>
      </p:sp>
      <p:sp>
        <p:nvSpPr>
          <p:cNvPr id="22" name="TextBox 21"/>
          <p:cNvSpPr txBox="1"/>
          <p:nvPr/>
        </p:nvSpPr>
        <p:spPr>
          <a:xfrm>
            <a:off x="2771800" y="4283290"/>
            <a:ext cx="1114792" cy="646331"/>
          </a:xfrm>
          <a:prstGeom prst="rect">
            <a:avLst/>
          </a:prstGeom>
          <a:noFill/>
        </p:spPr>
        <p:txBody>
          <a:bodyPr wrap="square" rtlCol="0">
            <a:spAutoFit/>
          </a:bodyPr>
          <a:lstStyle/>
          <a:p>
            <a:r>
              <a:rPr lang="zh-CN" altLang="en-US" dirty="0" smtClean="0"/>
              <a:t>数据交互模块实现</a:t>
            </a:r>
            <a:endParaRPr lang="zh-CN" altLang="en-US" dirty="0"/>
          </a:p>
        </p:txBody>
      </p:sp>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6993" y="3573016"/>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76256" y="5517232"/>
            <a:ext cx="936104" cy="369332"/>
          </a:xfrm>
          <a:prstGeom prst="rect">
            <a:avLst/>
          </a:prstGeom>
          <a:noFill/>
        </p:spPr>
        <p:txBody>
          <a:bodyPr wrap="square" rtlCol="0">
            <a:spAutoFit/>
          </a:bodyPr>
          <a:lstStyle/>
          <a:p>
            <a:r>
              <a:rPr lang="zh-CN" altLang="en-US" dirty="0" smtClean="0"/>
              <a:t>新系统</a:t>
            </a:r>
            <a:endParaRPr lang="zh-CN" altLang="en-US" dirty="0"/>
          </a:p>
        </p:txBody>
      </p:sp>
    </p:spTree>
    <p:extLst>
      <p:ext uri="{BB962C8B-B14F-4D97-AF65-F5344CB8AC3E}">
        <p14:creationId xmlns:p14="http://schemas.microsoft.com/office/powerpoint/2010/main" val="5489149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43</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11560" y="1844824"/>
            <a:ext cx="7625176" cy="2585323"/>
          </a:xfrm>
          <a:prstGeom prst="rect">
            <a:avLst/>
          </a:prstGeom>
          <a:noFill/>
        </p:spPr>
        <p:txBody>
          <a:bodyPr wrap="square" rtlCol="0">
            <a:spAutoFit/>
          </a:bodyPr>
          <a:lstStyle/>
          <a:p>
            <a:pPr>
              <a:lnSpc>
                <a:spcPct val="150000"/>
              </a:lnSpc>
            </a:pPr>
            <a:r>
              <a:rPr lang="en-US" altLang="zh-CN" dirty="0" smtClean="0"/>
              <a:t>1.</a:t>
            </a:r>
            <a:r>
              <a:rPr lang="zh-CN" altLang="en-US" dirty="0" smtClean="0"/>
              <a:t>针对目前社区医疗的诊疗水平低下的问题，分析社区医疗涉及的三个群体</a:t>
            </a:r>
            <a:r>
              <a:rPr lang="en-US" altLang="zh-CN" dirty="0" smtClean="0"/>
              <a:t>—</a:t>
            </a:r>
            <a:r>
              <a:rPr lang="zh-CN" altLang="en-US" dirty="0" smtClean="0"/>
              <a:t>患者、社区医生、领域专家的需求，提出满足社区医疗需求的临床决策服务模式，以面向社区的疾病诊断决策支持系统为研究目标，分析系统需要解决的问题，并设计系统基础框架</a:t>
            </a:r>
            <a:endParaRPr lang="en-US" altLang="zh-CN" dirty="0" smtClean="0"/>
          </a:p>
          <a:p>
            <a:pPr>
              <a:lnSpc>
                <a:spcPct val="150000"/>
              </a:lnSpc>
            </a:pPr>
            <a:r>
              <a:rPr lang="en-US" altLang="zh-CN" dirty="0" smtClean="0"/>
              <a:t>2.</a:t>
            </a:r>
            <a:r>
              <a:rPr lang="zh-CN" altLang="en-US" dirty="0" smtClean="0"/>
              <a:t>以头痛诊断决策支持系统和老年痴呆症诊断决策支持系统为例，基于框架完成了系统的开发工作，并经过临床评估进入试用推广阶段</a:t>
            </a:r>
            <a:endParaRPr lang="zh-CN" altLang="en-US" dirty="0"/>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11560" y="1772816"/>
            <a:ext cx="7452751" cy="4247317"/>
          </a:xfrm>
          <a:prstGeom prst="rect">
            <a:avLst/>
          </a:prstGeom>
          <a:noFill/>
        </p:spPr>
        <p:txBody>
          <a:bodyPr wrap="square" rtlCol="0">
            <a:spAutoFit/>
          </a:bodyPr>
          <a:lstStyle/>
          <a:p>
            <a:pPr>
              <a:lnSpc>
                <a:spcPct val="150000"/>
              </a:lnSpc>
            </a:pPr>
            <a:r>
              <a:rPr lang="zh-CN" altLang="en-US" dirty="0" smtClean="0"/>
              <a:t> </a:t>
            </a:r>
            <a:r>
              <a:rPr lang="en-US" altLang="zh-CN" dirty="0" smtClean="0"/>
              <a:t>1.</a:t>
            </a:r>
            <a:r>
              <a:rPr lang="zh-CN" altLang="en-US" dirty="0" smtClean="0"/>
              <a:t>为了 规范数据表达，利于信息共享和</a:t>
            </a:r>
            <a:r>
              <a:rPr lang="zh-CN" altLang="en-US" dirty="0"/>
              <a:t>数据分析，可以</a:t>
            </a:r>
            <a:r>
              <a:rPr lang="zh-CN" altLang="en-US" dirty="0" smtClean="0"/>
              <a:t>采用</a:t>
            </a:r>
            <a:r>
              <a:rPr lang="en-US" altLang="zh-CN" dirty="0" err="1" smtClean="0"/>
              <a:t>OpenEHR</a:t>
            </a:r>
            <a:r>
              <a:rPr lang="zh-CN" altLang="en-US" dirty="0" smtClean="0"/>
              <a:t>的两层建模，对于疾病数据进行建立规范化模型</a:t>
            </a:r>
            <a:endParaRPr lang="en-US" altLang="zh-CN" dirty="0" smtClean="0"/>
          </a:p>
          <a:p>
            <a:pPr>
              <a:lnSpc>
                <a:spcPct val="150000"/>
              </a:lnSpc>
            </a:pPr>
            <a:r>
              <a:rPr lang="en-US" altLang="zh-CN" dirty="0" smtClean="0"/>
              <a:t>2.</a:t>
            </a:r>
            <a:r>
              <a:rPr lang="zh-CN" altLang="en-US" dirty="0" smtClean="0"/>
              <a:t>目前系统的数据库存储的都为文本类信息，图像检查信息在医疗数据中也很常见，可以使用</a:t>
            </a:r>
            <a:r>
              <a:rPr lang="en-US" altLang="zh-CN" dirty="0" err="1" smtClean="0"/>
              <a:t>MongoDB</a:t>
            </a:r>
            <a:r>
              <a:rPr lang="zh-CN" altLang="en-US" dirty="0" smtClean="0"/>
              <a:t>的子模块</a:t>
            </a:r>
            <a:r>
              <a:rPr lang="en-US" altLang="zh-CN" dirty="0" smtClean="0"/>
              <a:t> </a:t>
            </a:r>
            <a:r>
              <a:rPr lang="en-US" altLang="zh-CN" dirty="0" err="1" smtClean="0"/>
              <a:t>GridFS</a:t>
            </a:r>
            <a:r>
              <a:rPr lang="zh-CN" altLang="en-US" dirty="0" smtClean="0"/>
              <a:t>实现分布式文件存储从而达到对于大量临床图像信息的管理</a:t>
            </a:r>
            <a:endParaRPr lang="en-US" altLang="zh-CN" dirty="0" smtClean="0"/>
          </a:p>
          <a:p>
            <a:pPr>
              <a:lnSpc>
                <a:spcPct val="150000"/>
              </a:lnSpc>
            </a:pPr>
            <a:r>
              <a:rPr lang="en-US" altLang="zh-CN" dirty="0" smtClean="0"/>
              <a:t>3.</a:t>
            </a:r>
            <a:r>
              <a:rPr lang="zh-CN" altLang="en-US" dirty="0" smtClean="0"/>
              <a:t>系统</a:t>
            </a:r>
            <a:r>
              <a:rPr lang="zh-CN" altLang="en-US" dirty="0"/>
              <a:t>目前能实现以问诊为主导的疾病诊断的决策支持系统，但由于组件的功能局限性，对于需要结合检查图像信息的诊断还不能</a:t>
            </a:r>
            <a:r>
              <a:rPr lang="zh-CN" altLang="en-US" dirty="0" smtClean="0"/>
              <a:t>实现</a:t>
            </a:r>
            <a:endParaRPr lang="en-US" altLang="zh-CN" dirty="0" smtClean="0"/>
          </a:p>
          <a:p>
            <a:pPr>
              <a:lnSpc>
                <a:spcPct val="150000"/>
              </a:lnSpc>
            </a:pPr>
            <a:r>
              <a:rPr lang="en-US" altLang="zh-CN" dirty="0" smtClean="0"/>
              <a:t>4.</a:t>
            </a:r>
            <a:r>
              <a:rPr lang="zh-CN" altLang="en-US" dirty="0" smtClean="0"/>
              <a:t>系统中病人的基本信息录入的功能可通过开发与社区医疗电子病历系统数据交互的组件实现自动化，减少手动输入量，增加系统的用户友好性</a:t>
            </a:r>
            <a:endParaRPr lang="zh-CN" altLang="en-US" dirty="0"/>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C:\Users\apple\Desktop\mb\222222222\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758" y="3878263"/>
            <a:ext cx="184189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6"/>
          <p:cNvSpPr>
            <a:spLocks noChangeArrowheads="1"/>
          </p:cNvSpPr>
          <p:nvPr/>
        </p:nvSpPr>
        <p:spPr bwMode="auto">
          <a:xfrm>
            <a:off x="3288185" y="2996952"/>
            <a:ext cx="279504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altLang="zh-CN" sz="4400" b="1" dirty="0" smtClean="0">
                <a:solidFill>
                  <a:srgbClr val="A6A6A6"/>
                </a:solidFill>
                <a:latin typeface="微软雅黑" pitchFamily="34" charset="-122"/>
                <a:ea typeface="微软雅黑" pitchFamily="34" charset="-122"/>
              </a:rPr>
              <a:t>THANKS </a:t>
            </a:r>
          </a:p>
        </p:txBody>
      </p:sp>
    </p:spTree>
    <p:extLst>
      <p:ext uri="{BB962C8B-B14F-4D97-AF65-F5344CB8AC3E}">
        <p14:creationId xmlns:p14="http://schemas.microsoft.com/office/powerpoint/2010/main" val="496905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left)">
                                      <p:cBhvr>
                                        <p:cTn id="7" dur="1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4" name="TextBox 3"/>
          <p:cNvSpPr txBox="1"/>
          <p:nvPr/>
        </p:nvSpPr>
        <p:spPr>
          <a:xfrm>
            <a:off x="724997" y="1189660"/>
            <a:ext cx="648126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pPr algn="l"/>
            <a:r>
              <a:rPr lang="zh-CN" altLang="en-US" dirty="0"/>
              <a:t>临床</a:t>
            </a:r>
            <a:r>
              <a:rPr lang="zh-CN" altLang="en-US" dirty="0" smtClean="0"/>
              <a:t>决策支持系统</a:t>
            </a:r>
            <a:r>
              <a:rPr lang="en-US" altLang="zh-CN" sz="1600" dirty="0" smtClean="0"/>
              <a:t>(Clinical Decision Support System</a:t>
            </a:r>
            <a:r>
              <a:rPr lang="en-US" altLang="zh-CN" sz="1600" dirty="0"/>
              <a:t>)</a:t>
            </a:r>
            <a:endParaRPr lang="en-US" altLang="zh-CN" sz="1800" dirty="0" smtClean="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解决方案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27584" y="2630732"/>
            <a:ext cx="4680520" cy="1590356"/>
          </a:xfrm>
          <a:prstGeom prst="ellips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724997" y="1938655"/>
            <a:ext cx="7961803" cy="646331"/>
          </a:xfrm>
          <a:prstGeom prst="rect">
            <a:avLst/>
          </a:prstGeom>
        </p:spPr>
        <p:txBody>
          <a:bodyPr wrap="square">
            <a:spAutoFit/>
          </a:bodyPr>
          <a:lstStyle/>
          <a:p>
            <a:r>
              <a:rPr lang="en-US" altLang="zh-CN" dirty="0" smtClean="0"/>
              <a:t>CDSS</a:t>
            </a:r>
            <a:r>
              <a:rPr lang="zh-CN" altLang="en-US" dirty="0" smtClean="0"/>
              <a:t>是运用</a:t>
            </a:r>
            <a:r>
              <a:rPr lang="zh-CN" altLang="en-US" dirty="0"/>
              <a:t>专家系统的设计原理与方法，模拟医学专家诊断、治疗疾病的思维过程</a:t>
            </a:r>
            <a:r>
              <a:rPr lang="zh-CN" altLang="en-US" dirty="0" smtClean="0"/>
              <a:t>编制的</a:t>
            </a:r>
            <a:r>
              <a:rPr lang="zh-CN" altLang="en-US" dirty="0"/>
              <a:t>计算机程序</a:t>
            </a:r>
            <a:r>
              <a:rPr lang="zh-CN" altLang="en-US" dirty="0" smtClean="0"/>
              <a:t>。</a:t>
            </a:r>
            <a:endParaRPr lang="en-US" altLang="zh-CN" dirty="0" smtClean="0"/>
          </a:p>
        </p:txBody>
      </p:sp>
      <p:sp>
        <p:nvSpPr>
          <p:cNvPr id="18" name="矩形 17"/>
          <p:cNvSpPr/>
          <p:nvPr/>
        </p:nvSpPr>
        <p:spPr>
          <a:xfrm>
            <a:off x="894102" y="3179206"/>
            <a:ext cx="851515"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rPr>
              <a:t>D</a:t>
            </a:r>
            <a:r>
              <a:rPr lang="en-US" altLang="zh-CN" dirty="0">
                <a:solidFill>
                  <a:schemeClr val="accent1">
                    <a:lumMod val="50000"/>
                  </a:schemeClr>
                </a:solidFill>
              </a:rPr>
              <a:t>EMS</a:t>
            </a:r>
            <a:endParaRPr lang="zh-CN" altLang="en-US" dirty="0">
              <a:solidFill>
                <a:schemeClr val="accent1">
                  <a:lumMod val="50000"/>
                </a:schemeClr>
              </a:solidFill>
            </a:endParaRPr>
          </a:p>
        </p:txBody>
      </p:sp>
      <p:sp>
        <p:nvSpPr>
          <p:cNvPr id="3" name="矩形 2"/>
          <p:cNvSpPr/>
          <p:nvPr/>
        </p:nvSpPr>
        <p:spPr>
          <a:xfrm>
            <a:off x="1267250" y="3707740"/>
            <a:ext cx="206178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a:solidFill>
                  <a:schemeClr val="accent1">
                    <a:lumMod val="50000"/>
                  </a:schemeClr>
                </a:solidFill>
              </a:rPr>
              <a:t>Archimedes</a:t>
            </a:r>
            <a:r>
              <a:rPr lang="en-US" altLang="zh-CN" dirty="0">
                <a:solidFill>
                  <a:schemeClr val="accent1">
                    <a:lumMod val="50000"/>
                  </a:schemeClr>
                </a:solidFill>
              </a:rPr>
              <a:t> </a:t>
            </a:r>
            <a:r>
              <a:rPr lang="en-US" altLang="zh-CN" dirty="0" err="1">
                <a:solidFill>
                  <a:schemeClr val="accent1">
                    <a:lumMod val="50000"/>
                  </a:schemeClr>
                </a:solidFill>
              </a:rPr>
              <a:t>IndiGO</a:t>
            </a:r>
            <a:endParaRPr lang="zh-CN" altLang="en-US" dirty="0">
              <a:solidFill>
                <a:schemeClr val="accent1">
                  <a:lumMod val="50000"/>
                </a:schemeClr>
              </a:solidFill>
            </a:endParaRPr>
          </a:p>
        </p:txBody>
      </p:sp>
      <p:sp>
        <p:nvSpPr>
          <p:cNvPr id="6" name="矩形 5"/>
          <p:cNvSpPr/>
          <p:nvPr/>
        </p:nvSpPr>
        <p:spPr>
          <a:xfrm>
            <a:off x="1745617" y="3239912"/>
            <a:ext cx="1726755"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rPr>
              <a:t>Auminence</a:t>
            </a:r>
            <a:endParaRPr lang="zh-CN" altLang="en-US" sz="2400" dirty="0">
              <a:solidFill>
                <a:schemeClr val="accent1">
                  <a:lumMod val="50000"/>
                </a:schemeClr>
              </a:solidFill>
            </a:endParaRPr>
          </a:p>
        </p:txBody>
      </p:sp>
      <p:sp>
        <p:nvSpPr>
          <p:cNvPr id="15" name="矩形 14"/>
          <p:cNvSpPr/>
          <p:nvPr/>
        </p:nvSpPr>
        <p:spPr>
          <a:xfrm>
            <a:off x="1301365" y="3443152"/>
            <a:ext cx="954107"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rPr>
              <a:t>Dxplain</a:t>
            </a:r>
            <a:endParaRPr lang="zh-CN" altLang="en-US" dirty="0">
              <a:solidFill>
                <a:schemeClr val="accent1">
                  <a:lumMod val="50000"/>
                </a:schemeClr>
              </a:solidFill>
            </a:endParaRPr>
          </a:p>
        </p:txBody>
      </p:sp>
      <p:sp>
        <p:nvSpPr>
          <p:cNvPr id="17" name="矩形 16"/>
          <p:cNvSpPr/>
          <p:nvPr/>
        </p:nvSpPr>
        <p:spPr>
          <a:xfrm>
            <a:off x="4450645" y="3296003"/>
            <a:ext cx="80021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Isabel</a:t>
            </a:r>
            <a:endParaRPr lang="zh-CN" altLang="en-US" dirty="0">
              <a:solidFill>
                <a:schemeClr val="accent1">
                  <a:lumMod val="50000"/>
                </a:schemeClr>
              </a:solidFill>
            </a:endParaRPr>
          </a:p>
        </p:txBody>
      </p:sp>
      <p:sp>
        <p:nvSpPr>
          <p:cNvPr id="19" name="矩形 18"/>
          <p:cNvSpPr/>
          <p:nvPr/>
        </p:nvSpPr>
        <p:spPr>
          <a:xfrm>
            <a:off x="3157470" y="2928601"/>
            <a:ext cx="1441420"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Micromedex</a:t>
            </a:r>
            <a:endParaRPr lang="zh-CN" altLang="en-US" dirty="0">
              <a:solidFill>
                <a:schemeClr val="accent1">
                  <a:lumMod val="50000"/>
                </a:schemeClr>
              </a:solidFill>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神经外科决策支持系统</a:t>
            </a:r>
            <a:endParaRPr lang="zh-CN" altLang="en-US" sz="1600" dirty="0">
              <a:solidFill>
                <a:schemeClr val="accent1">
                  <a:lumMod val="50000"/>
                </a:schemeClr>
              </a:solidFill>
            </a:endParaRPr>
          </a:p>
        </p:txBody>
      </p:sp>
      <p:sp>
        <p:nvSpPr>
          <p:cNvPr id="28" name="矩形 27"/>
          <p:cNvSpPr/>
          <p:nvPr/>
        </p:nvSpPr>
        <p:spPr>
          <a:xfrm>
            <a:off x="3135878" y="3713788"/>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心脏病决策支持系统</a:t>
            </a:r>
            <a:endParaRPr lang="zh-CN" altLang="en-US" dirty="0">
              <a:solidFill>
                <a:schemeClr val="accent1">
                  <a:lumMod val="50000"/>
                </a:schemeClr>
              </a:solidFill>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rPr>
              <a:t>Mycin</a:t>
            </a:r>
            <a:endParaRPr lang="zh-CN" altLang="en-US" sz="2400" dirty="0">
              <a:solidFill>
                <a:schemeClr val="accent1">
                  <a:lumMod val="50000"/>
                </a:schemeClr>
              </a:solidFill>
            </a:endParaRPr>
          </a:p>
        </p:txBody>
      </p:sp>
      <p:sp>
        <p:nvSpPr>
          <p:cNvPr id="30" name="矩形 29"/>
          <p:cNvSpPr/>
          <p:nvPr/>
        </p:nvSpPr>
        <p:spPr>
          <a:xfrm>
            <a:off x="4488034" y="3009909"/>
            <a:ext cx="915635"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rPr>
              <a:t>Internist</a:t>
            </a:r>
            <a:endParaRPr lang="zh-CN" altLang="en-US" dirty="0">
              <a:solidFill>
                <a:schemeClr val="accent1">
                  <a:lumMod val="50000"/>
                </a:schemeClr>
              </a:solidFill>
            </a:endParaRPr>
          </a:p>
        </p:txBody>
      </p:sp>
      <p:sp>
        <p:nvSpPr>
          <p:cNvPr id="7" name="下箭头 6"/>
          <p:cNvSpPr/>
          <p:nvPr/>
        </p:nvSpPr>
        <p:spPr bwMode="auto">
          <a:xfrm>
            <a:off x="2347951" y="4566137"/>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6688" y="2371808"/>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457" y="3367324"/>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30490" y="3135375"/>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43212" y="4221088"/>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590577" y="4408864"/>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365025"/>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5042920"/>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892696"/>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318735"/>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978632"/>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977169"/>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285612"/>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4097984"/>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319060"/>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384100"/>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70066" y="4215918"/>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855674"/>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834859"/>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934707"/>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685862"/>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195736" y="1628800"/>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2194052"/>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2194053"/>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2194053"/>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130430" y="1737114"/>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2204864"/>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2310874"/>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215069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479823"/>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504779"/>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551" y="3429000"/>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2644"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673"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032"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4" name="上箭头 33"/>
          <p:cNvSpPr>
            <a:spLocks noChangeArrowheads="1"/>
          </p:cNvSpPr>
          <p:nvPr/>
        </p:nvSpPr>
        <p:spPr bwMode="auto">
          <a:xfrm>
            <a:off x="2965833"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271662"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6" name="上箭头 35"/>
          <p:cNvSpPr>
            <a:spLocks noChangeArrowheads="1"/>
          </p:cNvSpPr>
          <p:nvPr/>
        </p:nvSpPr>
        <p:spPr bwMode="auto">
          <a:xfrm>
            <a:off x="6083351"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6828664"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628724"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3840046" y="2178050"/>
            <a:ext cx="1357312" cy="369888"/>
          </a:xfrm>
          <a:prstGeom prst="rect">
            <a:avLst/>
          </a:prstGeom>
          <a:noFill/>
          <a:ln w="25400" cap="flat" cmpd="sng" algn="ctr">
            <a:noFill/>
            <a:prstDash val="solid"/>
          </a:ln>
          <a:effectLst>
            <a:outerShdw blurRad="76200" dir="18900000" sy="23000" kx="-1200000" algn="bl" rotWithShape="0">
              <a:prstClr val="black">
                <a:alpha val="20000"/>
              </a:prstClr>
            </a:outerShdw>
          </a:effectLst>
        </p:spPr>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建立知识库</a:t>
            </a:r>
            <a:endParaRPr kumimoji="0" lang="zh-CN" alt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44" name="TextBox 43"/>
          <p:cNvSpPr txBox="1"/>
          <p:nvPr/>
        </p:nvSpPr>
        <p:spPr>
          <a:xfrm>
            <a:off x="5468819" y="4417788"/>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833"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0" name="TextBox 29"/>
          <p:cNvSpPr txBox="1"/>
          <p:nvPr/>
        </p:nvSpPr>
        <p:spPr>
          <a:xfrm>
            <a:off x="3761757" y="4428805"/>
            <a:ext cx="1670716"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ED7D31">
                    <a:lumMod val="50000"/>
                  </a:srgbClr>
                </a:solidFill>
                <a:effectLst/>
                <a:uLnTx/>
                <a:uFillTx/>
                <a:latin typeface="微软雅黑" pitchFamily="34" charset="-122"/>
                <a:ea typeface="微软雅黑" pitchFamily="34" charset="-122"/>
              </a:rPr>
              <a:t>临床决策支持系统</a:t>
            </a:r>
            <a:endParaRPr kumimoji="0" lang="zh-CN" altLang="en-US" sz="1400" b="0" i="0" u="none" strike="noStrike" kern="0" cap="none" spc="0" normalizeH="0" baseline="0" noProof="0" dirty="0">
              <a:ln>
                <a:noFill/>
              </a:ln>
              <a:solidFill>
                <a:srgbClr val="ED7D31">
                  <a:lumMod val="50000"/>
                </a:srgbClr>
              </a:solidFill>
              <a:effectLst/>
              <a:uLnTx/>
              <a:uFillTx/>
              <a:latin typeface="微软雅黑" pitchFamily="34" charset="-122"/>
              <a:ea typeface="微软雅黑" pitchFamily="34" charset="-122"/>
            </a:endParaRP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2825"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63822"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81140" y="1484784"/>
            <a:ext cx="1335076" cy="369332"/>
          </a:xfrm>
          <a:prstGeom prst="rect">
            <a:avLst/>
          </a:prstGeom>
          <a:noFill/>
        </p:spPr>
        <p:txBody>
          <a:bodyPr wrap="square" rtlCol="0">
            <a:spAutoFit/>
          </a:bodyPr>
          <a:lstStyle/>
          <a:p>
            <a:r>
              <a:rPr lang="zh-CN" altLang="en-US" dirty="0" smtClean="0"/>
              <a:t>中心医院</a:t>
            </a:r>
            <a:endParaRPr lang="zh-CN" altLang="en-US" dirty="0"/>
          </a:p>
        </p:txBody>
      </p:sp>
      <p:sp>
        <p:nvSpPr>
          <p:cNvPr id="48" name="TextBox 47"/>
          <p:cNvSpPr txBox="1"/>
          <p:nvPr/>
        </p:nvSpPr>
        <p:spPr>
          <a:xfrm>
            <a:off x="6709601" y="3708873"/>
            <a:ext cx="1335076" cy="369332"/>
          </a:xfrm>
          <a:prstGeom prst="rect">
            <a:avLst/>
          </a:prstGeom>
          <a:noFill/>
        </p:spPr>
        <p:txBody>
          <a:bodyPr wrap="square" rtlCol="0">
            <a:spAutoFit/>
          </a:bodyPr>
          <a:lstStyle/>
          <a:p>
            <a:r>
              <a:rPr lang="zh-CN" altLang="en-US" dirty="0" smtClean="0"/>
              <a:t>社区医院</a:t>
            </a:r>
            <a:endParaRPr lang="zh-CN" altLang="en-US" dirty="0"/>
          </a:p>
        </p:txBody>
      </p:sp>
      <p:sp>
        <p:nvSpPr>
          <p:cNvPr id="3" name="TextBox 2"/>
          <p:cNvSpPr txBox="1"/>
          <p:nvPr/>
        </p:nvSpPr>
        <p:spPr>
          <a:xfrm>
            <a:off x="7104864" y="5270392"/>
            <a:ext cx="936104" cy="369332"/>
          </a:xfrm>
          <a:prstGeom prst="rect">
            <a:avLst/>
          </a:prstGeom>
          <a:noFill/>
        </p:spPr>
        <p:txBody>
          <a:bodyPr wrap="square" rtlCol="0">
            <a:spAutoFit/>
          </a:bodyPr>
          <a:lstStyle/>
          <a:p>
            <a:r>
              <a:rPr lang="zh-CN" altLang="en-US" dirty="0" smtClean="0"/>
              <a:t>患者</a:t>
            </a:r>
            <a:endParaRPr lang="zh-CN" altLang="en-US" dirty="0"/>
          </a:p>
        </p:txBody>
      </p:sp>
      <p:sp>
        <p:nvSpPr>
          <p:cNvPr id="4" name="矩形 3"/>
          <p:cNvSpPr/>
          <p:nvPr/>
        </p:nvSpPr>
        <p:spPr>
          <a:xfrm>
            <a:off x="934706" y="5871683"/>
            <a:ext cx="7398180" cy="52322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研究目标：面向社区的疾病诊断决策支持系统</a:t>
            </a:r>
            <a:endParaRPr lang="zh-CN"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研究目标：社区疾病诊断决策支持系统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0" name="圆角矩形 9"/>
          <p:cNvSpPr/>
          <p:nvPr/>
        </p:nvSpPr>
        <p:spPr bwMode="auto">
          <a:xfrm>
            <a:off x="1331640" y="1484784"/>
            <a:ext cx="5688632" cy="72007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TextBox 36"/>
          <p:cNvSpPr txBox="1"/>
          <p:nvPr/>
        </p:nvSpPr>
        <p:spPr>
          <a:xfrm>
            <a:off x="2122491" y="1613990"/>
            <a:ext cx="4192107" cy="461665"/>
          </a:xfrm>
          <a:prstGeom prst="rect">
            <a:avLst/>
          </a:prstGeom>
          <a:noFill/>
        </p:spPr>
        <p:txBody>
          <a:bodyPr wrap="square" rtlCol="0">
            <a:spAutoFit/>
          </a:bodyPr>
          <a:lstStyle/>
          <a:p>
            <a:r>
              <a:rPr lang="zh-CN" altLang="en-US" sz="2400" b="1" dirty="0" smtClean="0"/>
              <a:t>社区疾病诊断决策支持系统</a:t>
            </a:r>
            <a:endParaRPr lang="zh-CN" altLang="en-US" sz="2400" b="1" dirty="0"/>
          </a:p>
        </p:txBody>
      </p:sp>
      <p:sp>
        <p:nvSpPr>
          <p:cNvPr id="11" name="下箭头 10"/>
          <p:cNvSpPr/>
          <p:nvPr/>
        </p:nvSpPr>
        <p:spPr bwMode="auto">
          <a:xfrm rot="1648090">
            <a:off x="2114289" y="2578518"/>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下箭头 37"/>
          <p:cNvSpPr/>
          <p:nvPr/>
        </p:nvSpPr>
        <p:spPr bwMode="auto">
          <a:xfrm rot="19017510">
            <a:off x="5882552" y="2582750"/>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856384" y="3392685"/>
            <a:ext cx="3499592" cy="369332"/>
          </a:xfrm>
          <a:prstGeom prst="rect">
            <a:avLst/>
          </a:prstGeom>
          <a:noFill/>
        </p:spPr>
        <p:txBody>
          <a:bodyPr wrap="square" rtlCol="0">
            <a:spAutoFit/>
          </a:bodyPr>
          <a:lstStyle/>
          <a:p>
            <a:r>
              <a:rPr lang="zh-CN" altLang="en-US" dirty="0"/>
              <a:t>系统</a:t>
            </a:r>
            <a:r>
              <a:rPr lang="zh-CN" altLang="en-US" dirty="0" smtClean="0"/>
              <a:t>的用户范围广且分散各地</a:t>
            </a:r>
            <a:endParaRPr lang="zh-CN" altLang="en-US" dirty="0"/>
          </a:p>
        </p:txBody>
      </p:sp>
      <p:sp>
        <p:nvSpPr>
          <p:cNvPr id="13" name="TextBox 12"/>
          <p:cNvSpPr txBox="1"/>
          <p:nvPr/>
        </p:nvSpPr>
        <p:spPr>
          <a:xfrm>
            <a:off x="5373030" y="3384221"/>
            <a:ext cx="2799370" cy="646331"/>
          </a:xfrm>
          <a:prstGeom prst="rect">
            <a:avLst/>
          </a:prstGeom>
          <a:noFill/>
        </p:spPr>
        <p:txBody>
          <a:bodyPr wrap="square" rtlCol="0">
            <a:spAutoFit/>
          </a:bodyPr>
          <a:lstStyle/>
          <a:p>
            <a:r>
              <a:rPr lang="zh-CN" altLang="en-US" dirty="0"/>
              <a:t>系统</a:t>
            </a:r>
            <a:r>
              <a:rPr lang="zh-CN" altLang="en-US" dirty="0" smtClean="0"/>
              <a:t>的决策支持需要涵盖常见疾病的诊断</a:t>
            </a:r>
            <a:endParaRPr lang="zh-CN" altLang="en-US" dirty="0"/>
          </a:p>
        </p:txBody>
      </p:sp>
      <p:sp>
        <p:nvSpPr>
          <p:cNvPr id="41" name="圆角矩形 40"/>
          <p:cNvSpPr/>
          <p:nvPr/>
        </p:nvSpPr>
        <p:spPr bwMode="auto">
          <a:xfrm>
            <a:off x="2397352" y="5877272"/>
            <a:ext cx="3917248" cy="469371"/>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文本框 2"/>
          <p:cNvSpPr txBox="1"/>
          <p:nvPr/>
        </p:nvSpPr>
        <p:spPr>
          <a:xfrm>
            <a:off x="2579366" y="5927291"/>
            <a:ext cx="3870256" cy="369332"/>
          </a:xfrm>
          <a:prstGeom prst="rect">
            <a:avLst/>
          </a:prstGeom>
          <a:noFill/>
        </p:spPr>
        <p:txBody>
          <a:bodyPr wrap="square" rtlCol="0">
            <a:spAutoFit/>
          </a:bodyPr>
          <a:lstStyle/>
          <a:p>
            <a:r>
              <a:rPr lang="zh-CN" altLang="en-US" b="1" dirty="0" smtClean="0"/>
              <a:t>具备开放性、可扩展性的系统框架</a:t>
            </a:r>
            <a:endParaRPr lang="zh-CN" altLang="en-US" b="1" dirty="0"/>
          </a:p>
        </p:txBody>
      </p:sp>
      <p:pic>
        <p:nvPicPr>
          <p:cNvPr id="43" name="Picture 2" descr="D:\毕设\pictrute\p25-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752" y="4030552"/>
            <a:ext cx="1554170" cy="166497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360data\重要数据\我的图片\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13" y="3707386"/>
            <a:ext cx="23622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522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研究内容</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6144" y="2132856"/>
            <a:ext cx="7632848" cy="2585323"/>
          </a:xfrm>
          <a:prstGeom prst="rect">
            <a:avLst/>
          </a:prstGeom>
        </p:spPr>
        <p:txBody>
          <a:bodyPr wrap="square">
            <a:spAutoFit/>
          </a:bodyPr>
          <a:lstStyle/>
          <a:p>
            <a:pPr marL="285750" lvl="0" indent="-285750" algn="just">
              <a:lnSpc>
                <a:spcPct val="150000"/>
              </a:lnSpc>
              <a:spcAft>
                <a:spcPts val="0"/>
              </a:spcAft>
              <a:buFont typeface="Wingdings" pitchFamily="2" charset="2"/>
              <a:buChar char="Ø"/>
            </a:pPr>
            <a:r>
              <a:rPr lang="zh-CN" altLang="zh-CN" kern="100" dirty="0">
                <a:latin typeface="Calibri"/>
                <a:cs typeface="Times New Roman"/>
              </a:rPr>
              <a:t>调研社区医疗的现况</a:t>
            </a:r>
            <a:r>
              <a:rPr lang="zh-CN" altLang="zh-CN" kern="100" dirty="0" smtClean="0">
                <a:latin typeface="Calibri"/>
                <a:cs typeface="Times New Roman"/>
              </a:rPr>
              <a:t>，</a:t>
            </a:r>
            <a:r>
              <a:rPr lang="zh-CN" altLang="en-US" kern="100" dirty="0" smtClean="0">
                <a:latin typeface="Calibri"/>
                <a:cs typeface="Times New Roman"/>
              </a:rPr>
              <a:t>为解决社区医疗问题</a:t>
            </a:r>
            <a:r>
              <a:rPr lang="zh-CN" altLang="en-US" kern="100" dirty="0">
                <a:latin typeface="Calibri"/>
                <a:cs typeface="Times New Roman"/>
              </a:rPr>
              <a:t>，提出满足</a:t>
            </a:r>
            <a:r>
              <a:rPr lang="zh-CN" altLang="en-US" kern="100" dirty="0" smtClean="0">
                <a:latin typeface="Calibri"/>
                <a:cs typeface="Times New Roman"/>
              </a:rPr>
              <a:t>社区医疗需求的临床决策支持系统的服务模式，基于此模式分析研究社区疾病诊断决策支持系统</a:t>
            </a:r>
            <a:endParaRPr lang="en-US" altLang="zh-CN" kern="100" dirty="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针对以上关键问题，设计</a:t>
            </a:r>
            <a:r>
              <a:rPr lang="zh-CN" altLang="en-US" kern="100" dirty="0">
                <a:latin typeface="Calibri"/>
                <a:cs typeface="Times New Roman"/>
              </a:rPr>
              <a:t>面向社区的临床决策系统的</a:t>
            </a:r>
            <a:r>
              <a:rPr lang="zh-CN" altLang="en-US" kern="100" dirty="0" smtClean="0">
                <a:latin typeface="Calibri"/>
                <a:cs typeface="Times New Roman"/>
              </a:rPr>
              <a:t>总体架构</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a:latin typeface="Calibri"/>
                <a:cs typeface="Times New Roman"/>
              </a:rPr>
              <a:t>以</a:t>
            </a:r>
            <a:r>
              <a:rPr lang="zh-CN" altLang="en-US" kern="100" dirty="0" smtClean="0">
                <a:latin typeface="Calibri"/>
                <a:cs typeface="Times New Roman"/>
              </a:rPr>
              <a:t>头痛</a:t>
            </a:r>
            <a:r>
              <a:rPr lang="zh-CN" altLang="en-US" kern="100" dirty="0">
                <a:latin typeface="Calibri"/>
                <a:cs typeface="Times New Roman"/>
              </a:rPr>
              <a:t>和老年痴呆</a:t>
            </a:r>
            <a:r>
              <a:rPr lang="zh-CN" altLang="en-US" kern="100" dirty="0" smtClean="0">
                <a:latin typeface="Calibri"/>
                <a:cs typeface="Times New Roman"/>
              </a:rPr>
              <a:t>症两种疾病为例，设计并实现原发性头痛的临床诊断决策支持系统和老年痴呆症诊断</a:t>
            </a:r>
            <a:r>
              <a:rPr lang="zh-CN" altLang="zh-CN" dirty="0" smtClean="0">
                <a:latin typeface="Calibri"/>
                <a:cs typeface="Times New Roman"/>
              </a:rPr>
              <a:t>决策支持系统</a:t>
            </a:r>
            <a:r>
              <a:rPr lang="zh-CN" altLang="en-US" dirty="0" smtClean="0">
                <a:latin typeface="Calibri"/>
                <a:cs typeface="Times New Roman"/>
              </a:rPr>
              <a:t>，并对系统进行临床评估</a:t>
            </a:r>
            <a:endParaRPr lang="en-US" altLang="zh-CN" dirty="0" smtClean="0">
              <a:latin typeface="Calibri"/>
              <a:cs typeface="Times New Roman"/>
            </a:endParaRPr>
          </a:p>
        </p:txBody>
      </p:sp>
    </p:spTree>
    <p:extLst>
      <p:ext uri="{BB962C8B-B14F-4D97-AF65-F5344CB8AC3E}">
        <p14:creationId xmlns:p14="http://schemas.microsoft.com/office/powerpoint/2010/main" val="1716623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The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Theme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11733</TotalTime>
  <Words>3169</Words>
  <Application>Microsoft Office PowerPoint</Application>
  <PresentationFormat>全屏显示(4:3)</PresentationFormat>
  <Paragraphs>568</Paragraphs>
  <Slides>46</Slides>
  <Notes>17</Notes>
  <HiddenSlides>0</HiddenSlides>
  <MMClips>0</MMClips>
  <ScaleCrop>false</ScaleCrop>
  <HeadingPairs>
    <vt:vector size="4" baseType="variant">
      <vt:variant>
        <vt:lpstr>主题</vt:lpstr>
      </vt:variant>
      <vt:variant>
        <vt:i4>3</vt:i4>
      </vt:variant>
      <vt:variant>
        <vt:lpstr>幻灯片标题</vt:lpstr>
      </vt:variant>
      <vt:variant>
        <vt:i4>46</vt:i4>
      </vt:variant>
    </vt:vector>
  </HeadingPairs>
  <TitlesOfParts>
    <vt:vector size="49" baseType="lpstr">
      <vt:lpstr>Office 主题​​</vt:lpstr>
      <vt:lpstr>默认设计模板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546</cp:revision>
  <dcterms:created xsi:type="dcterms:W3CDTF">2013-12-18T05:22:15Z</dcterms:created>
  <dcterms:modified xsi:type="dcterms:W3CDTF">2014-01-08T08:05:01Z</dcterms:modified>
</cp:coreProperties>
</file>